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848" r:id="rId3"/>
    <p:sldId id="272" r:id="rId4"/>
    <p:sldId id="276" r:id="rId5"/>
    <p:sldId id="275" r:id="rId6"/>
    <p:sldId id="274" r:id="rId7"/>
    <p:sldId id="277" r:id="rId8"/>
    <p:sldId id="847" r:id="rId9"/>
    <p:sldId id="846" r:id="rId10"/>
    <p:sldId id="264" r:id="rId11"/>
    <p:sldId id="278" r:id="rId12"/>
    <p:sldId id="279" r:id="rId13"/>
    <p:sldId id="280" r:id="rId14"/>
    <p:sldId id="281"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en Leask" initials="KL" lastIdx="1" clrIdx="0">
    <p:extLst>
      <p:ext uri="{19B8F6BF-5375-455C-9EA6-DF929625EA0E}">
        <p15:presenceInfo xmlns:p15="http://schemas.microsoft.com/office/powerpoint/2012/main" userId="S::kleask@ed.ac.uk::a52c517f-8068-435d-9921-2b6e7d784b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8E6"/>
    <a:srgbClr val="009999"/>
    <a:srgbClr val="F4A956"/>
    <a:srgbClr val="228480"/>
    <a:srgbClr val="B42318"/>
    <a:srgbClr val="1D7085"/>
    <a:srgbClr val="9999FF"/>
    <a:srgbClr val="33CC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87" autoAdjust="0"/>
    <p:restoredTop sz="88243" autoAdjust="0"/>
  </p:normalViewPr>
  <p:slideViewPr>
    <p:cSldViewPr snapToGrid="0">
      <p:cViewPr varScale="1">
        <p:scale>
          <a:sx n="95" d="100"/>
          <a:sy n="95" d="100"/>
        </p:scale>
        <p:origin x="4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A5616-B482-4434-9099-752D3D70F62D}" type="datetimeFigureOut">
              <a:rPr lang="en-GB" smtClean="0"/>
              <a:t>04/03/2026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16A18-1849-44AA-AD69-46B9E774BDCC}" type="slidenum">
              <a:rPr lang="en-GB" smtClean="0"/>
              <a:t>‹#›</a:t>
            </a:fld>
            <a:endParaRPr lang="en-GB"/>
          </a:p>
        </p:txBody>
      </p:sp>
    </p:spTree>
    <p:extLst>
      <p:ext uri="{BB962C8B-B14F-4D97-AF65-F5344CB8AC3E}">
        <p14:creationId xmlns:p14="http://schemas.microsoft.com/office/powerpoint/2010/main" val="381193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dlet.com/LfSScotland/the-gtc-scotland-accreditation-process-and-requirements-revi-3aax7t8crz3fku3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05C7A-DCE9-44A0-A385-86980C68E9D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737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b="1" dirty="0">
                <a:latin typeface="Calibri" panose="020F0502020204030204" pitchFamily="34" charset="0"/>
                <a:cs typeface="Calibri" panose="020F0502020204030204" pitchFamily="34" charset="0"/>
              </a:rPr>
              <a:t>Total: </a:t>
            </a:r>
            <a:r>
              <a:rPr lang="en-GB" sz="1200" dirty="0">
                <a:latin typeface="Calibri" panose="020F0502020204030204" pitchFamily="34" charset="0"/>
                <a:cs typeface="Calibri" panose="020F0502020204030204" pitchFamily="34" charset="0"/>
              </a:rPr>
              <a:t>545 responses</a:t>
            </a:r>
          </a:p>
          <a:p>
            <a:pPr marL="285750" indent="-285750">
              <a:buFont typeface="Arial" panose="020B0604020202020204" pitchFamily="34" charset="0"/>
              <a:buChar char="•"/>
            </a:pPr>
            <a:r>
              <a:rPr lang="en-GB" sz="1200" b="1" dirty="0">
                <a:latin typeface="Calibri" panose="020F0502020204030204" pitchFamily="34" charset="0"/>
                <a:cs typeface="Calibri" panose="020F0502020204030204" pitchFamily="34" charset="0"/>
              </a:rPr>
              <a:t>National reach</a:t>
            </a:r>
            <a:r>
              <a:rPr lang="en-GB" sz="1200" dirty="0">
                <a:latin typeface="Calibri" panose="020F0502020204030204" pitchFamily="34" charset="0"/>
                <a:cs typeface="Calibri" panose="020F0502020204030204" pitchFamily="34" charset="0"/>
              </a:rPr>
              <a:t>: All 32 local authorities in Scotland</a:t>
            </a:r>
          </a:p>
          <a:p>
            <a:pPr marL="285750" indent="-285750">
              <a:buFont typeface="Arial" panose="020B0604020202020204" pitchFamily="34" charset="0"/>
              <a:buChar char="•"/>
            </a:pPr>
            <a:r>
              <a:rPr lang="en-GB" sz="1200" b="1" dirty="0">
                <a:latin typeface="Calibri" panose="020F0502020204030204" pitchFamily="34" charset="0"/>
                <a:cs typeface="Calibri" panose="020F0502020204030204" pitchFamily="34" charset="0"/>
              </a:rPr>
              <a:t>Cross-sectoral</a:t>
            </a:r>
            <a:r>
              <a:rPr lang="en-GB" sz="1200" dirty="0">
                <a:latin typeface="Calibri" panose="020F0502020204030204" pitchFamily="34" charset="0"/>
                <a:cs typeface="Calibri" panose="020F0502020204030204" pitchFamily="34" charset="0"/>
              </a:rPr>
              <a:t>: Early years, nursery or primary schools, secondary schools, colleges and universities, and other work settings. </a:t>
            </a:r>
          </a:p>
          <a:p>
            <a:pPr marL="285750" indent="-285750">
              <a:buFont typeface="Arial" panose="020B0604020202020204" pitchFamily="34" charset="0"/>
              <a:buChar char="•"/>
            </a:pPr>
            <a:r>
              <a:rPr lang="en-GB" sz="1200" b="1" dirty="0">
                <a:latin typeface="Calibri" panose="020F0502020204030204" pitchFamily="34" charset="0"/>
                <a:cs typeface="Calibri" panose="020F0502020204030204" pitchFamily="34" charset="0"/>
              </a:rPr>
              <a:t>Range of prior </a:t>
            </a:r>
            <a:r>
              <a:rPr lang="en-GB" sz="1200" b="1" dirty="0" err="1">
                <a:latin typeface="Calibri" panose="020F0502020204030204" pitchFamily="34" charset="0"/>
                <a:cs typeface="Calibri" panose="020F0502020204030204" pitchFamily="34" charset="0"/>
              </a:rPr>
              <a:t>LfS</a:t>
            </a:r>
            <a:r>
              <a:rPr lang="en-GB" sz="1200" b="1" dirty="0">
                <a:latin typeface="Calibri" panose="020F0502020204030204" pitchFamily="34" charset="0"/>
                <a:cs typeface="Calibri" panose="020F0502020204030204" pitchFamily="34" charset="0"/>
              </a:rPr>
              <a:t> ‘education’: </a:t>
            </a:r>
            <a:r>
              <a:rPr lang="en-GB" sz="1200" dirty="0">
                <a:latin typeface="Calibri" panose="020F0502020204030204" pitchFamily="34" charset="0"/>
                <a:cs typeface="Calibri" panose="020F0502020204030204" pitchFamily="34" charset="0"/>
              </a:rPr>
              <a:t>including </a:t>
            </a:r>
            <a:r>
              <a:rPr lang="en-GB" sz="1200" kern="100" dirty="0">
                <a:latin typeface="Aptos" panose="020B0004020202020204" pitchFamily="34" charset="0"/>
                <a:ea typeface="Aptos" panose="020B0004020202020204" pitchFamily="34" charset="0"/>
                <a:cs typeface="Arial" panose="020B0604020202020204" pitchFamily="34" charset="0"/>
              </a:rPr>
              <a:t>those who have not actively engaged with </a:t>
            </a:r>
            <a:r>
              <a:rPr lang="en-GB" sz="1200" kern="100" dirty="0" err="1">
                <a:latin typeface="Aptos" panose="020B0004020202020204" pitchFamily="34" charset="0"/>
                <a:ea typeface="Aptos" panose="020B0004020202020204" pitchFamily="34" charset="0"/>
                <a:cs typeface="Arial" panose="020B0604020202020204" pitchFamily="34" charset="0"/>
              </a:rPr>
              <a:t>LfS</a:t>
            </a:r>
            <a:r>
              <a:rPr lang="en-GB" sz="1200" kern="100" dirty="0">
                <a:latin typeface="Aptos" panose="020B0004020202020204" pitchFamily="34" charset="0"/>
                <a:ea typeface="Aptos" panose="020B0004020202020204" pitchFamily="34" charset="0"/>
                <a:cs typeface="Arial" panose="020B0604020202020204" pitchFamily="34" charset="0"/>
              </a:rPr>
              <a:t> professional learning and networks.</a:t>
            </a:r>
            <a:endParaRPr lang="en-GB"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A52595-01D8-474A-B670-3681CCE419F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222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Padlet link: </a:t>
            </a:r>
            <a:r>
              <a:rPr lang="en-GB" dirty="0">
                <a:hlinkClick r:id="rId3"/>
              </a:rPr>
              <a:t>The GTC Scotland Accreditation Process and Requirements Review consultation</a:t>
            </a:r>
            <a:endParaRPr lang="en-GB" dirty="0"/>
          </a:p>
        </p:txBody>
      </p:sp>
      <p:sp>
        <p:nvSpPr>
          <p:cNvPr id="4" name="Slide Number Placeholder 3"/>
          <p:cNvSpPr>
            <a:spLocks noGrp="1"/>
          </p:cNvSpPr>
          <p:nvPr>
            <p:ph type="sldNum" sz="quarter" idx="5"/>
          </p:nvPr>
        </p:nvSpPr>
        <p:spPr/>
        <p:txBody>
          <a:bodyPr/>
          <a:lstStyle/>
          <a:p>
            <a:fld id="{C9E16A18-1849-44AA-AD69-46B9E774BDCC}" type="slidenum">
              <a:rPr lang="en-GB" smtClean="0"/>
              <a:t>11</a:t>
            </a:fld>
            <a:endParaRPr lang="en-GB"/>
          </a:p>
        </p:txBody>
      </p:sp>
    </p:spTree>
    <p:extLst>
      <p:ext uri="{BB962C8B-B14F-4D97-AF65-F5344CB8AC3E}">
        <p14:creationId xmlns:p14="http://schemas.microsoft.com/office/powerpoint/2010/main" val="3195860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green background with white circles&#10;&#10;AI-generated content may be incorrect.">
            <a:extLst>
              <a:ext uri="{FF2B5EF4-FFF2-40B4-BE49-F238E27FC236}">
                <a16:creationId xmlns:a16="http://schemas.microsoft.com/office/drawing/2014/main" id="{5A0F910D-0784-EE80-F19B-579DCBA698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B30F287-F591-45DF-8145-84649A1184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3B5AD8-9E8B-49BF-8B96-C5AA2C1CB5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C26D8E-66FB-49C7-B74B-AFB892968E76}"/>
              </a:ext>
            </a:extLst>
          </p:cNvPr>
          <p:cNvSpPr>
            <a:spLocks noGrp="1"/>
          </p:cNvSpPr>
          <p:nvPr>
            <p:ph type="dt" sz="half" idx="10"/>
          </p:nvPr>
        </p:nvSpPr>
        <p:spPr>
          <a:xfrm>
            <a:off x="838200" y="6356350"/>
            <a:ext cx="2743200" cy="365125"/>
          </a:xfrm>
          <a:prstGeom prst="rect">
            <a:avLst/>
          </a:prstGeom>
        </p:spPr>
        <p:txBody>
          <a:bodyPr/>
          <a:lstStyle/>
          <a:p>
            <a:fld id="{2145B62A-A9EE-4C64-A2EF-3F7F7AC3C941}" type="datetimeFigureOut">
              <a:rPr lang="en-GB" smtClean="0"/>
              <a:t>04/03/2026</a:t>
            </a:fld>
            <a:endParaRPr lang="en-GB"/>
          </a:p>
        </p:txBody>
      </p:sp>
      <p:sp>
        <p:nvSpPr>
          <p:cNvPr id="5" name="Footer Placeholder 4">
            <a:extLst>
              <a:ext uri="{FF2B5EF4-FFF2-40B4-BE49-F238E27FC236}">
                <a16:creationId xmlns:a16="http://schemas.microsoft.com/office/drawing/2014/main" id="{6B623544-EBCB-4109-AB35-41CC9F2033D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B79A948-E592-44EA-933B-461FCBE4B892}"/>
              </a:ext>
            </a:extLst>
          </p:cNvPr>
          <p:cNvSpPr>
            <a:spLocks noGrp="1"/>
          </p:cNvSpPr>
          <p:nvPr>
            <p:ph type="sldNum" sz="quarter" idx="12"/>
          </p:nvPr>
        </p:nvSpPr>
        <p:spPr>
          <a:xfrm>
            <a:off x="8610600" y="6356350"/>
            <a:ext cx="2743200" cy="365125"/>
          </a:xfrm>
          <a:prstGeom prst="rect">
            <a:avLst/>
          </a:prstGeom>
        </p:spPr>
        <p:txBody>
          <a:bodyPr/>
          <a:lstStyle/>
          <a:p>
            <a:fld id="{E1B376A5-7750-4509-A23E-E141A71F85E8}" type="slidenum">
              <a:rPr lang="en-GB" smtClean="0"/>
              <a:t>‹#›</a:t>
            </a:fld>
            <a:endParaRPr lang="en-GB"/>
          </a:p>
        </p:txBody>
      </p:sp>
    </p:spTree>
    <p:extLst>
      <p:ext uri="{BB962C8B-B14F-4D97-AF65-F5344CB8AC3E}">
        <p14:creationId xmlns:p14="http://schemas.microsoft.com/office/powerpoint/2010/main" val="420196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6EF8-884F-48CB-BAFE-5F9ECB9F28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5413B9-2FAA-4C0C-9756-2B4295CE59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179595-257A-4665-9455-2A171CDC7371}"/>
              </a:ext>
            </a:extLst>
          </p:cNvPr>
          <p:cNvSpPr>
            <a:spLocks noGrp="1"/>
          </p:cNvSpPr>
          <p:nvPr>
            <p:ph type="dt" sz="half" idx="10"/>
          </p:nvPr>
        </p:nvSpPr>
        <p:spPr>
          <a:xfrm>
            <a:off x="838200" y="6356350"/>
            <a:ext cx="2743200" cy="365125"/>
          </a:xfrm>
          <a:prstGeom prst="rect">
            <a:avLst/>
          </a:prstGeom>
        </p:spPr>
        <p:txBody>
          <a:bodyPr/>
          <a:lstStyle/>
          <a:p>
            <a:fld id="{2145B62A-A9EE-4C64-A2EF-3F7F7AC3C941}" type="datetimeFigureOut">
              <a:rPr lang="en-GB" smtClean="0"/>
              <a:t>04/03/2026</a:t>
            </a:fld>
            <a:endParaRPr lang="en-GB"/>
          </a:p>
        </p:txBody>
      </p:sp>
      <p:sp>
        <p:nvSpPr>
          <p:cNvPr id="5" name="Footer Placeholder 4">
            <a:extLst>
              <a:ext uri="{FF2B5EF4-FFF2-40B4-BE49-F238E27FC236}">
                <a16:creationId xmlns:a16="http://schemas.microsoft.com/office/drawing/2014/main" id="{81DD6EF8-589A-484E-A889-4F8C45A8446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42D7694-EE91-4208-856C-9D39CCB466A7}"/>
              </a:ext>
            </a:extLst>
          </p:cNvPr>
          <p:cNvSpPr>
            <a:spLocks noGrp="1"/>
          </p:cNvSpPr>
          <p:nvPr>
            <p:ph type="sldNum" sz="quarter" idx="12"/>
          </p:nvPr>
        </p:nvSpPr>
        <p:spPr>
          <a:xfrm>
            <a:off x="8610600" y="6356350"/>
            <a:ext cx="2743200" cy="365125"/>
          </a:xfrm>
          <a:prstGeom prst="rect">
            <a:avLst/>
          </a:prstGeom>
        </p:spPr>
        <p:txBody>
          <a:bodyPr/>
          <a:lstStyle/>
          <a:p>
            <a:fld id="{E1B376A5-7750-4509-A23E-E141A71F85E8}" type="slidenum">
              <a:rPr lang="en-GB" smtClean="0"/>
              <a:t>‹#›</a:t>
            </a:fld>
            <a:endParaRPr lang="en-GB"/>
          </a:p>
        </p:txBody>
      </p:sp>
    </p:spTree>
    <p:extLst>
      <p:ext uri="{BB962C8B-B14F-4D97-AF65-F5344CB8AC3E}">
        <p14:creationId xmlns:p14="http://schemas.microsoft.com/office/powerpoint/2010/main" val="33980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E15CF6-F7FA-4FE3-BB0D-B243A62E26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AF7CE7-3E19-46C5-A799-88529FF83E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1A8D39-8275-4EB9-95BA-7DDA3AA1D964}"/>
              </a:ext>
            </a:extLst>
          </p:cNvPr>
          <p:cNvSpPr>
            <a:spLocks noGrp="1"/>
          </p:cNvSpPr>
          <p:nvPr>
            <p:ph type="dt" sz="half" idx="10"/>
          </p:nvPr>
        </p:nvSpPr>
        <p:spPr>
          <a:xfrm>
            <a:off x="838200" y="6356350"/>
            <a:ext cx="2743200" cy="365125"/>
          </a:xfrm>
          <a:prstGeom prst="rect">
            <a:avLst/>
          </a:prstGeom>
        </p:spPr>
        <p:txBody>
          <a:bodyPr/>
          <a:lstStyle/>
          <a:p>
            <a:fld id="{2145B62A-A9EE-4C64-A2EF-3F7F7AC3C941}" type="datetimeFigureOut">
              <a:rPr lang="en-GB" smtClean="0"/>
              <a:t>04/03/2026</a:t>
            </a:fld>
            <a:endParaRPr lang="en-GB"/>
          </a:p>
        </p:txBody>
      </p:sp>
      <p:sp>
        <p:nvSpPr>
          <p:cNvPr id="5" name="Footer Placeholder 4">
            <a:extLst>
              <a:ext uri="{FF2B5EF4-FFF2-40B4-BE49-F238E27FC236}">
                <a16:creationId xmlns:a16="http://schemas.microsoft.com/office/drawing/2014/main" id="{E19B89C8-A600-46C3-861B-30D803C57A3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45E5282-B9D6-4779-A26C-C4FD8423391E}"/>
              </a:ext>
            </a:extLst>
          </p:cNvPr>
          <p:cNvSpPr>
            <a:spLocks noGrp="1"/>
          </p:cNvSpPr>
          <p:nvPr>
            <p:ph type="sldNum" sz="quarter" idx="12"/>
          </p:nvPr>
        </p:nvSpPr>
        <p:spPr>
          <a:xfrm>
            <a:off x="8610600" y="6356350"/>
            <a:ext cx="2743200" cy="365125"/>
          </a:xfrm>
          <a:prstGeom prst="rect">
            <a:avLst/>
          </a:prstGeom>
        </p:spPr>
        <p:txBody>
          <a:bodyPr/>
          <a:lstStyle/>
          <a:p>
            <a:fld id="{E1B376A5-7750-4509-A23E-E141A71F85E8}" type="slidenum">
              <a:rPr lang="en-GB" smtClean="0"/>
              <a:t>‹#›</a:t>
            </a:fld>
            <a:endParaRPr lang="en-GB"/>
          </a:p>
        </p:txBody>
      </p:sp>
    </p:spTree>
    <p:extLst>
      <p:ext uri="{BB962C8B-B14F-4D97-AF65-F5344CB8AC3E}">
        <p14:creationId xmlns:p14="http://schemas.microsoft.com/office/powerpoint/2010/main" val="1628319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F4B7-6590-E1AE-7B22-D8733ED8FA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2A42F8-3221-74CD-FD87-5ECA84445F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AA5B1B-A71A-1E53-7B0E-4C7D9C8BFF08}"/>
              </a:ext>
            </a:extLst>
          </p:cNvPr>
          <p:cNvSpPr>
            <a:spLocks noGrp="1"/>
          </p:cNvSpPr>
          <p:nvPr>
            <p:ph type="dt" sz="half" idx="10"/>
          </p:nvPr>
        </p:nvSpPr>
        <p:spPr/>
        <p:txBody>
          <a:bodyPr/>
          <a:lstStyle/>
          <a:p>
            <a:fld id="{85C81ADE-318F-4957-BE8E-1BD79B68F282}" type="datetimeFigureOut">
              <a:rPr lang="en-GB" smtClean="0"/>
              <a:t>04/03/2026</a:t>
            </a:fld>
            <a:endParaRPr lang="en-GB"/>
          </a:p>
        </p:txBody>
      </p:sp>
      <p:sp>
        <p:nvSpPr>
          <p:cNvPr id="5" name="Footer Placeholder 4">
            <a:extLst>
              <a:ext uri="{FF2B5EF4-FFF2-40B4-BE49-F238E27FC236}">
                <a16:creationId xmlns:a16="http://schemas.microsoft.com/office/drawing/2014/main" id="{57E12BA1-8DA2-5A3B-4BE5-DF7392F143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333471-61E4-B948-3DC8-269BB09255FB}"/>
              </a:ext>
            </a:extLst>
          </p:cNvPr>
          <p:cNvSpPr>
            <a:spLocks noGrp="1"/>
          </p:cNvSpPr>
          <p:nvPr>
            <p:ph type="sldNum" sz="quarter" idx="12"/>
          </p:nvPr>
        </p:nvSpPr>
        <p:spPr/>
        <p:txBody>
          <a:bodyPr/>
          <a:lstStyle/>
          <a:p>
            <a:fld id="{1B37E135-BC8F-41CC-8761-0B7326A7D1A2}" type="slidenum">
              <a:rPr lang="en-GB" smtClean="0"/>
              <a:t>‹#›</a:t>
            </a:fld>
            <a:endParaRPr lang="en-GB"/>
          </a:p>
        </p:txBody>
      </p:sp>
    </p:spTree>
    <p:extLst>
      <p:ext uri="{BB962C8B-B14F-4D97-AF65-F5344CB8AC3E}">
        <p14:creationId xmlns:p14="http://schemas.microsoft.com/office/powerpoint/2010/main" val="4254987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DF87-2276-BA52-CA0D-801CFA01F3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2D13D4-7493-41FF-D2CF-006AFCFE40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801621-C5C6-05DE-C77C-B6CDF8C65C4A}"/>
              </a:ext>
            </a:extLst>
          </p:cNvPr>
          <p:cNvSpPr>
            <a:spLocks noGrp="1"/>
          </p:cNvSpPr>
          <p:nvPr>
            <p:ph type="dt" sz="half" idx="10"/>
          </p:nvPr>
        </p:nvSpPr>
        <p:spPr/>
        <p:txBody>
          <a:bodyPr/>
          <a:lstStyle/>
          <a:p>
            <a:fld id="{85C81ADE-318F-4957-BE8E-1BD79B68F282}" type="datetimeFigureOut">
              <a:rPr lang="en-GB" smtClean="0"/>
              <a:t>04/03/2026</a:t>
            </a:fld>
            <a:endParaRPr lang="en-GB"/>
          </a:p>
        </p:txBody>
      </p:sp>
      <p:sp>
        <p:nvSpPr>
          <p:cNvPr id="5" name="Footer Placeholder 4">
            <a:extLst>
              <a:ext uri="{FF2B5EF4-FFF2-40B4-BE49-F238E27FC236}">
                <a16:creationId xmlns:a16="http://schemas.microsoft.com/office/drawing/2014/main" id="{49CC432B-B49E-419D-71C0-A0D17E49E8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2EE8B7-2F86-DB23-284F-705D3833CC1F}"/>
              </a:ext>
            </a:extLst>
          </p:cNvPr>
          <p:cNvSpPr>
            <a:spLocks noGrp="1"/>
          </p:cNvSpPr>
          <p:nvPr>
            <p:ph type="sldNum" sz="quarter" idx="12"/>
          </p:nvPr>
        </p:nvSpPr>
        <p:spPr/>
        <p:txBody>
          <a:bodyPr/>
          <a:lstStyle/>
          <a:p>
            <a:fld id="{1B37E135-BC8F-41CC-8761-0B7326A7D1A2}" type="slidenum">
              <a:rPr lang="en-GB" smtClean="0"/>
              <a:t>‹#›</a:t>
            </a:fld>
            <a:endParaRPr lang="en-GB"/>
          </a:p>
        </p:txBody>
      </p:sp>
    </p:spTree>
    <p:extLst>
      <p:ext uri="{BB962C8B-B14F-4D97-AF65-F5344CB8AC3E}">
        <p14:creationId xmlns:p14="http://schemas.microsoft.com/office/powerpoint/2010/main" val="3676368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A750-28BC-4D84-DFBC-CBA3F121E5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908D7F-C77C-18FA-3DAC-AFD051F1D0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A856A5-EE8E-F803-1680-FF6729C20E69}"/>
              </a:ext>
            </a:extLst>
          </p:cNvPr>
          <p:cNvSpPr>
            <a:spLocks noGrp="1"/>
          </p:cNvSpPr>
          <p:nvPr>
            <p:ph type="dt" sz="half" idx="10"/>
          </p:nvPr>
        </p:nvSpPr>
        <p:spPr/>
        <p:txBody>
          <a:bodyPr/>
          <a:lstStyle/>
          <a:p>
            <a:fld id="{85C81ADE-318F-4957-BE8E-1BD79B68F282}" type="datetimeFigureOut">
              <a:rPr lang="en-GB" smtClean="0"/>
              <a:t>04/03/2026</a:t>
            </a:fld>
            <a:endParaRPr lang="en-GB"/>
          </a:p>
        </p:txBody>
      </p:sp>
      <p:sp>
        <p:nvSpPr>
          <p:cNvPr id="5" name="Footer Placeholder 4">
            <a:extLst>
              <a:ext uri="{FF2B5EF4-FFF2-40B4-BE49-F238E27FC236}">
                <a16:creationId xmlns:a16="http://schemas.microsoft.com/office/drawing/2014/main" id="{6BA45278-B5B9-B2B9-2B70-1B970AC850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C46A94-E3CE-5D65-F259-4C653DC2ED59}"/>
              </a:ext>
            </a:extLst>
          </p:cNvPr>
          <p:cNvSpPr>
            <a:spLocks noGrp="1"/>
          </p:cNvSpPr>
          <p:nvPr>
            <p:ph type="sldNum" sz="quarter" idx="12"/>
          </p:nvPr>
        </p:nvSpPr>
        <p:spPr/>
        <p:txBody>
          <a:bodyPr/>
          <a:lstStyle/>
          <a:p>
            <a:fld id="{1B37E135-BC8F-41CC-8761-0B7326A7D1A2}" type="slidenum">
              <a:rPr lang="en-GB" smtClean="0"/>
              <a:t>‹#›</a:t>
            </a:fld>
            <a:endParaRPr lang="en-GB"/>
          </a:p>
        </p:txBody>
      </p:sp>
    </p:spTree>
    <p:extLst>
      <p:ext uri="{BB962C8B-B14F-4D97-AF65-F5344CB8AC3E}">
        <p14:creationId xmlns:p14="http://schemas.microsoft.com/office/powerpoint/2010/main" val="2115820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54C5-6FF0-108E-4905-CC9EB102AA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1DA12B-778C-3999-4E33-C57CD5A2FA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FB9FAD-BF5B-B4E9-3188-52EFCACC20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44D8C6-9309-6390-5640-E5185478AA93}"/>
              </a:ext>
            </a:extLst>
          </p:cNvPr>
          <p:cNvSpPr>
            <a:spLocks noGrp="1"/>
          </p:cNvSpPr>
          <p:nvPr>
            <p:ph type="dt" sz="half" idx="10"/>
          </p:nvPr>
        </p:nvSpPr>
        <p:spPr/>
        <p:txBody>
          <a:bodyPr/>
          <a:lstStyle/>
          <a:p>
            <a:fld id="{85C81ADE-318F-4957-BE8E-1BD79B68F282}" type="datetimeFigureOut">
              <a:rPr lang="en-GB" smtClean="0"/>
              <a:t>04/03/2026</a:t>
            </a:fld>
            <a:endParaRPr lang="en-GB"/>
          </a:p>
        </p:txBody>
      </p:sp>
      <p:sp>
        <p:nvSpPr>
          <p:cNvPr id="6" name="Footer Placeholder 5">
            <a:extLst>
              <a:ext uri="{FF2B5EF4-FFF2-40B4-BE49-F238E27FC236}">
                <a16:creationId xmlns:a16="http://schemas.microsoft.com/office/drawing/2014/main" id="{64F6C5D9-AE27-A686-D50D-EFC8D73BE2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E6ED06-4B8B-B8F1-4935-7EE34DF57EBD}"/>
              </a:ext>
            </a:extLst>
          </p:cNvPr>
          <p:cNvSpPr>
            <a:spLocks noGrp="1"/>
          </p:cNvSpPr>
          <p:nvPr>
            <p:ph type="sldNum" sz="quarter" idx="12"/>
          </p:nvPr>
        </p:nvSpPr>
        <p:spPr/>
        <p:txBody>
          <a:bodyPr/>
          <a:lstStyle/>
          <a:p>
            <a:fld id="{1B37E135-BC8F-41CC-8761-0B7326A7D1A2}" type="slidenum">
              <a:rPr lang="en-GB" smtClean="0"/>
              <a:t>‹#›</a:t>
            </a:fld>
            <a:endParaRPr lang="en-GB"/>
          </a:p>
        </p:txBody>
      </p:sp>
    </p:spTree>
    <p:extLst>
      <p:ext uri="{BB962C8B-B14F-4D97-AF65-F5344CB8AC3E}">
        <p14:creationId xmlns:p14="http://schemas.microsoft.com/office/powerpoint/2010/main" val="1204255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CE38-C659-764C-01A4-8543F4DDB0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44001C-5B07-1971-A0E1-7DC62ADBD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22BA01-C3B4-5C7E-A2F3-DDDB965CE4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FC67D-C256-2E96-C331-C506AF3FE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7A1002-1700-4F95-F0FA-5A6996A0D4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41427F-78D2-0715-F86E-E0A6ADE5A531}"/>
              </a:ext>
            </a:extLst>
          </p:cNvPr>
          <p:cNvSpPr>
            <a:spLocks noGrp="1"/>
          </p:cNvSpPr>
          <p:nvPr>
            <p:ph type="dt" sz="half" idx="10"/>
          </p:nvPr>
        </p:nvSpPr>
        <p:spPr/>
        <p:txBody>
          <a:bodyPr/>
          <a:lstStyle/>
          <a:p>
            <a:fld id="{85C81ADE-318F-4957-BE8E-1BD79B68F282}" type="datetimeFigureOut">
              <a:rPr lang="en-GB" smtClean="0"/>
              <a:t>04/03/2026</a:t>
            </a:fld>
            <a:endParaRPr lang="en-GB"/>
          </a:p>
        </p:txBody>
      </p:sp>
      <p:sp>
        <p:nvSpPr>
          <p:cNvPr id="8" name="Footer Placeholder 7">
            <a:extLst>
              <a:ext uri="{FF2B5EF4-FFF2-40B4-BE49-F238E27FC236}">
                <a16:creationId xmlns:a16="http://schemas.microsoft.com/office/drawing/2014/main" id="{24875FB0-F6C8-B221-6959-CF1A34C4B3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18AD46-65D5-9A16-D9E6-6B4BB6600D76}"/>
              </a:ext>
            </a:extLst>
          </p:cNvPr>
          <p:cNvSpPr>
            <a:spLocks noGrp="1"/>
          </p:cNvSpPr>
          <p:nvPr>
            <p:ph type="sldNum" sz="quarter" idx="12"/>
          </p:nvPr>
        </p:nvSpPr>
        <p:spPr/>
        <p:txBody>
          <a:bodyPr/>
          <a:lstStyle/>
          <a:p>
            <a:fld id="{1B37E135-BC8F-41CC-8761-0B7326A7D1A2}" type="slidenum">
              <a:rPr lang="en-GB" smtClean="0"/>
              <a:t>‹#›</a:t>
            </a:fld>
            <a:endParaRPr lang="en-GB"/>
          </a:p>
        </p:txBody>
      </p:sp>
    </p:spTree>
    <p:extLst>
      <p:ext uri="{BB962C8B-B14F-4D97-AF65-F5344CB8AC3E}">
        <p14:creationId xmlns:p14="http://schemas.microsoft.com/office/powerpoint/2010/main" val="2142648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8BD9-315F-20FD-4C8B-B5D3DD73EF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6526B6-9106-AF1E-B498-5051ADCAD1E2}"/>
              </a:ext>
            </a:extLst>
          </p:cNvPr>
          <p:cNvSpPr>
            <a:spLocks noGrp="1"/>
          </p:cNvSpPr>
          <p:nvPr>
            <p:ph type="dt" sz="half" idx="10"/>
          </p:nvPr>
        </p:nvSpPr>
        <p:spPr/>
        <p:txBody>
          <a:bodyPr/>
          <a:lstStyle/>
          <a:p>
            <a:fld id="{85C81ADE-318F-4957-BE8E-1BD79B68F282}" type="datetimeFigureOut">
              <a:rPr lang="en-GB" smtClean="0"/>
              <a:t>04/03/2026</a:t>
            </a:fld>
            <a:endParaRPr lang="en-GB"/>
          </a:p>
        </p:txBody>
      </p:sp>
      <p:sp>
        <p:nvSpPr>
          <p:cNvPr id="4" name="Footer Placeholder 3">
            <a:extLst>
              <a:ext uri="{FF2B5EF4-FFF2-40B4-BE49-F238E27FC236}">
                <a16:creationId xmlns:a16="http://schemas.microsoft.com/office/drawing/2014/main" id="{3B934CE9-AD2A-CE9A-51F7-75D4FF9C7F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36E682-FE71-CFCC-9539-531C3A7E2A8A}"/>
              </a:ext>
            </a:extLst>
          </p:cNvPr>
          <p:cNvSpPr>
            <a:spLocks noGrp="1"/>
          </p:cNvSpPr>
          <p:nvPr>
            <p:ph type="sldNum" sz="quarter" idx="12"/>
          </p:nvPr>
        </p:nvSpPr>
        <p:spPr/>
        <p:txBody>
          <a:bodyPr/>
          <a:lstStyle/>
          <a:p>
            <a:fld id="{1B37E135-BC8F-41CC-8761-0B7326A7D1A2}" type="slidenum">
              <a:rPr lang="en-GB" smtClean="0"/>
              <a:t>‹#›</a:t>
            </a:fld>
            <a:endParaRPr lang="en-GB"/>
          </a:p>
        </p:txBody>
      </p:sp>
    </p:spTree>
    <p:extLst>
      <p:ext uri="{BB962C8B-B14F-4D97-AF65-F5344CB8AC3E}">
        <p14:creationId xmlns:p14="http://schemas.microsoft.com/office/powerpoint/2010/main" val="1317011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1A337-A334-0A08-A83F-B60F14D7C770}"/>
              </a:ext>
            </a:extLst>
          </p:cNvPr>
          <p:cNvSpPr>
            <a:spLocks noGrp="1"/>
          </p:cNvSpPr>
          <p:nvPr>
            <p:ph type="dt" sz="half" idx="10"/>
          </p:nvPr>
        </p:nvSpPr>
        <p:spPr/>
        <p:txBody>
          <a:bodyPr/>
          <a:lstStyle/>
          <a:p>
            <a:fld id="{85C81ADE-318F-4957-BE8E-1BD79B68F282}" type="datetimeFigureOut">
              <a:rPr lang="en-GB" smtClean="0"/>
              <a:t>04/03/2026</a:t>
            </a:fld>
            <a:endParaRPr lang="en-GB"/>
          </a:p>
        </p:txBody>
      </p:sp>
      <p:sp>
        <p:nvSpPr>
          <p:cNvPr id="3" name="Footer Placeholder 2">
            <a:extLst>
              <a:ext uri="{FF2B5EF4-FFF2-40B4-BE49-F238E27FC236}">
                <a16:creationId xmlns:a16="http://schemas.microsoft.com/office/drawing/2014/main" id="{4194B7BA-EB40-2408-3094-0A764898981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468536-9E3C-6998-BE82-CB7676CB0884}"/>
              </a:ext>
            </a:extLst>
          </p:cNvPr>
          <p:cNvSpPr>
            <a:spLocks noGrp="1"/>
          </p:cNvSpPr>
          <p:nvPr>
            <p:ph type="sldNum" sz="quarter" idx="12"/>
          </p:nvPr>
        </p:nvSpPr>
        <p:spPr/>
        <p:txBody>
          <a:bodyPr/>
          <a:lstStyle/>
          <a:p>
            <a:fld id="{1B37E135-BC8F-41CC-8761-0B7326A7D1A2}" type="slidenum">
              <a:rPr lang="en-GB" smtClean="0"/>
              <a:t>‹#›</a:t>
            </a:fld>
            <a:endParaRPr lang="en-GB"/>
          </a:p>
        </p:txBody>
      </p:sp>
    </p:spTree>
    <p:extLst>
      <p:ext uri="{BB962C8B-B14F-4D97-AF65-F5344CB8AC3E}">
        <p14:creationId xmlns:p14="http://schemas.microsoft.com/office/powerpoint/2010/main" val="804614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2C7C-0C0B-2FEE-3D41-6FFE2BC4E1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96A1C1-3BF8-08E6-39EA-7D1A5DCDD0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266C9D-3F52-3041-4738-4E18BBADF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94D3BB-0843-01A8-5B2E-239C95837837}"/>
              </a:ext>
            </a:extLst>
          </p:cNvPr>
          <p:cNvSpPr>
            <a:spLocks noGrp="1"/>
          </p:cNvSpPr>
          <p:nvPr>
            <p:ph type="dt" sz="half" idx="10"/>
          </p:nvPr>
        </p:nvSpPr>
        <p:spPr/>
        <p:txBody>
          <a:bodyPr/>
          <a:lstStyle/>
          <a:p>
            <a:fld id="{85C81ADE-318F-4957-BE8E-1BD79B68F282}" type="datetimeFigureOut">
              <a:rPr lang="en-GB" smtClean="0"/>
              <a:t>04/03/2026</a:t>
            </a:fld>
            <a:endParaRPr lang="en-GB"/>
          </a:p>
        </p:txBody>
      </p:sp>
      <p:sp>
        <p:nvSpPr>
          <p:cNvPr id="6" name="Footer Placeholder 5">
            <a:extLst>
              <a:ext uri="{FF2B5EF4-FFF2-40B4-BE49-F238E27FC236}">
                <a16:creationId xmlns:a16="http://schemas.microsoft.com/office/drawing/2014/main" id="{12F30DB2-545D-3BD3-AF56-20862156D8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A363BA-0674-E0E3-66F8-A6A9E4CAD223}"/>
              </a:ext>
            </a:extLst>
          </p:cNvPr>
          <p:cNvSpPr>
            <a:spLocks noGrp="1"/>
          </p:cNvSpPr>
          <p:nvPr>
            <p:ph type="sldNum" sz="quarter" idx="12"/>
          </p:nvPr>
        </p:nvSpPr>
        <p:spPr/>
        <p:txBody>
          <a:bodyPr/>
          <a:lstStyle/>
          <a:p>
            <a:fld id="{1B37E135-BC8F-41CC-8761-0B7326A7D1A2}" type="slidenum">
              <a:rPr lang="en-GB" smtClean="0"/>
              <a:t>‹#›</a:t>
            </a:fld>
            <a:endParaRPr lang="en-GB"/>
          </a:p>
        </p:txBody>
      </p:sp>
    </p:spTree>
    <p:extLst>
      <p:ext uri="{BB962C8B-B14F-4D97-AF65-F5344CB8AC3E}">
        <p14:creationId xmlns:p14="http://schemas.microsoft.com/office/powerpoint/2010/main" val="279091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0E950E-9657-7ACA-AE44-815AF9BB59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41D264-9CD8-4BED-B6C4-F17F81604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5AC975-F039-4A2C-A659-7B5BF0BE04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E5EAA9-43CC-4C63-BFD6-8511768DA72E}"/>
              </a:ext>
            </a:extLst>
          </p:cNvPr>
          <p:cNvSpPr>
            <a:spLocks noGrp="1"/>
          </p:cNvSpPr>
          <p:nvPr>
            <p:ph type="dt" sz="half" idx="10"/>
          </p:nvPr>
        </p:nvSpPr>
        <p:spPr>
          <a:xfrm>
            <a:off x="838200" y="6356350"/>
            <a:ext cx="2743200" cy="365125"/>
          </a:xfrm>
          <a:prstGeom prst="rect">
            <a:avLst/>
          </a:prstGeom>
        </p:spPr>
        <p:txBody>
          <a:bodyPr/>
          <a:lstStyle/>
          <a:p>
            <a:fld id="{2145B62A-A9EE-4C64-A2EF-3F7F7AC3C941}" type="datetimeFigureOut">
              <a:rPr lang="en-GB" smtClean="0"/>
              <a:t>04/03/2026</a:t>
            </a:fld>
            <a:endParaRPr lang="en-GB"/>
          </a:p>
        </p:txBody>
      </p:sp>
      <p:sp>
        <p:nvSpPr>
          <p:cNvPr id="5" name="Footer Placeholder 4">
            <a:extLst>
              <a:ext uri="{FF2B5EF4-FFF2-40B4-BE49-F238E27FC236}">
                <a16:creationId xmlns:a16="http://schemas.microsoft.com/office/drawing/2014/main" id="{EDC68379-22ED-4915-998A-0543484C412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761EA19-97E2-4499-A2FA-30D83F6F0E84}"/>
              </a:ext>
            </a:extLst>
          </p:cNvPr>
          <p:cNvSpPr>
            <a:spLocks noGrp="1"/>
          </p:cNvSpPr>
          <p:nvPr>
            <p:ph type="sldNum" sz="quarter" idx="12"/>
          </p:nvPr>
        </p:nvSpPr>
        <p:spPr>
          <a:xfrm>
            <a:off x="8610600" y="6356350"/>
            <a:ext cx="2743200" cy="365125"/>
          </a:xfrm>
          <a:prstGeom prst="rect">
            <a:avLst/>
          </a:prstGeom>
        </p:spPr>
        <p:txBody>
          <a:bodyPr/>
          <a:lstStyle/>
          <a:p>
            <a:fld id="{E1B376A5-7750-4509-A23E-E141A71F85E8}" type="slidenum">
              <a:rPr lang="en-GB" smtClean="0"/>
              <a:t>‹#›</a:t>
            </a:fld>
            <a:endParaRPr lang="en-GB"/>
          </a:p>
        </p:txBody>
      </p:sp>
    </p:spTree>
    <p:extLst>
      <p:ext uri="{BB962C8B-B14F-4D97-AF65-F5344CB8AC3E}">
        <p14:creationId xmlns:p14="http://schemas.microsoft.com/office/powerpoint/2010/main" val="3199658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86BF-6206-F0D5-5495-66EFF5A712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33324A-1951-7EC4-9B5A-4D01458B04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119123-D038-2770-52BF-855F670E2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5B815A-B67A-40F5-11EE-1BA6E8175F06}"/>
              </a:ext>
            </a:extLst>
          </p:cNvPr>
          <p:cNvSpPr>
            <a:spLocks noGrp="1"/>
          </p:cNvSpPr>
          <p:nvPr>
            <p:ph type="dt" sz="half" idx="10"/>
          </p:nvPr>
        </p:nvSpPr>
        <p:spPr/>
        <p:txBody>
          <a:bodyPr/>
          <a:lstStyle/>
          <a:p>
            <a:fld id="{85C81ADE-318F-4957-BE8E-1BD79B68F282}" type="datetimeFigureOut">
              <a:rPr lang="en-GB" smtClean="0"/>
              <a:t>04/03/2026</a:t>
            </a:fld>
            <a:endParaRPr lang="en-GB"/>
          </a:p>
        </p:txBody>
      </p:sp>
      <p:sp>
        <p:nvSpPr>
          <p:cNvPr id="6" name="Footer Placeholder 5">
            <a:extLst>
              <a:ext uri="{FF2B5EF4-FFF2-40B4-BE49-F238E27FC236}">
                <a16:creationId xmlns:a16="http://schemas.microsoft.com/office/drawing/2014/main" id="{A864E931-DBED-48A0-52EC-51E89F81E0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51C432-194C-60F3-E2E3-6173A49075CA}"/>
              </a:ext>
            </a:extLst>
          </p:cNvPr>
          <p:cNvSpPr>
            <a:spLocks noGrp="1"/>
          </p:cNvSpPr>
          <p:nvPr>
            <p:ph type="sldNum" sz="quarter" idx="12"/>
          </p:nvPr>
        </p:nvSpPr>
        <p:spPr/>
        <p:txBody>
          <a:bodyPr/>
          <a:lstStyle/>
          <a:p>
            <a:fld id="{1B37E135-BC8F-41CC-8761-0B7326A7D1A2}" type="slidenum">
              <a:rPr lang="en-GB" smtClean="0"/>
              <a:t>‹#›</a:t>
            </a:fld>
            <a:endParaRPr lang="en-GB"/>
          </a:p>
        </p:txBody>
      </p:sp>
    </p:spTree>
    <p:extLst>
      <p:ext uri="{BB962C8B-B14F-4D97-AF65-F5344CB8AC3E}">
        <p14:creationId xmlns:p14="http://schemas.microsoft.com/office/powerpoint/2010/main" val="2753666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99FC9-9B5C-8C00-9F1F-6F3786A498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7B572C-1EBC-B132-60D9-A7041C6E86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2CD668-3B26-01FF-3C0B-2851E69E359B}"/>
              </a:ext>
            </a:extLst>
          </p:cNvPr>
          <p:cNvSpPr>
            <a:spLocks noGrp="1"/>
          </p:cNvSpPr>
          <p:nvPr>
            <p:ph type="dt" sz="half" idx="10"/>
          </p:nvPr>
        </p:nvSpPr>
        <p:spPr/>
        <p:txBody>
          <a:bodyPr/>
          <a:lstStyle/>
          <a:p>
            <a:fld id="{85C81ADE-318F-4957-BE8E-1BD79B68F282}" type="datetimeFigureOut">
              <a:rPr lang="en-GB" smtClean="0"/>
              <a:t>04/03/2026</a:t>
            </a:fld>
            <a:endParaRPr lang="en-GB"/>
          </a:p>
        </p:txBody>
      </p:sp>
      <p:sp>
        <p:nvSpPr>
          <p:cNvPr id="5" name="Footer Placeholder 4">
            <a:extLst>
              <a:ext uri="{FF2B5EF4-FFF2-40B4-BE49-F238E27FC236}">
                <a16:creationId xmlns:a16="http://schemas.microsoft.com/office/drawing/2014/main" id="{54A7F104-D2AB-312C-CF25-B1598E2835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818AB-7304-7C9C-9135-616C7021A824}"/>
              </a:ext>
            </a:extLst>
          </p:cNvPr>
          <p:cNvSpPr>
            <a:spLocks noGrp="1"/>
          </p:cNvSpPr>
          <p:nvPr>
            <p:ph type="sldNum" sz="quarter" idx="12"/>
          </p:nvPr>
        </p:nvSpPr>
        <p:spPr/>
        <p:txBody>
          <a:bodyPr/>
          <a:lstStyle/>
          <a:p>
            <a:fld id="{1B37E135-BC8F-41CC-8761-0B7326A7D1A2}" type="slidenum">
              <a:rPr lang="en-GB" smtClean="0"/>
              <a:t>‹#›</a:t>
            </a:fld>
            <a:endParaRPr lang="en-GB"/>
          </a:p>
        </p:txBody>
      </p:sp>
    </p:spTree>
    <p:extLst>
      <p:ext uri="{BB962C8B-B14F-4D97-AF65-F5344CB8AC3E}">
        <p14:creationId xmlns:p14="http://schemas.microsoft.com/office/powerpoint/2010/main" val="2366233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1A00EC-C7E3-EEAA-93D4-3CA53DDD77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901E61-21A3-8627-43DD-FD9E5C5E0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898909-B488-E0DD-E3C7-D6405BCF4369}"/>
              </a:ext>
            </a:extLst>
          </p:cNvPr>
          <p:cNvSpPr>
            <a:spLocks noGrp="1"/>
          </p:cNvSpPr>
          <p:nvPr>
            <p:ph type="dt" sz="half" idx="10"/>
          </p:nvPr>
        </p:nvSpPr>
        <p:spPr/>
        <p:txBody>
          <a:bodyPr/>
          <a:lstStyle/>
          <a:p>
            <a:fld id="{85C81ADE-318F-4957-BE8E-1BD79B68F282}" type="datetimeFigureOut">
              <a:rPr lang="en-GB" smtClean="0"/>
              <a:t>04/03/2026</a:t>
            </a:fld>
            <a:endParaRPr lang="en-GB"/>
          </a:p>
        </p:txBody>
      </p:sp>
      <p:sp>
        <p:nvSpPr>
          <p:cNvPr id="5" name="Footer Placeholder 4">
            <a:extLst>
              <a:ext uri="{FF2B5EF4-FFF2-40B4-BE49-F238E27FC236}">
                <a16:creationId xmlns:a16="http://schemas.microsoft.com/office/drawing/2014/main" id="{7429F000-1202-FE9D-F380-6DB41D13C0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CBE25-9A8B-84D8-8ACF-2574E60D27EA}"/>
              </a:ext>
            </a:extLst>
          </p:cNvPr>
          <p:cNvSpPr>
            <a:spLocks noGrp="1"/>
          </p:cNvSpPr>
          <p:nvPr>
            <p:ph type="sldNum" sz="quarter" idx="12"/>
          </p:nvPr>
        </p:nvSpPr>
        <p:spPr/>
        <p:txBody>
          <a:bodyPr/>
          <a:lstStyle/>
          <a:p>
            <a:fld id="{1B37E135-BC8F-41CC-8761-0B7326A7D1A2}" type="slidenum">
              <a:rPr lang="en-GB" smtClean="0"/>
              <a:t>‹#›</a:t>
            </a:fld>
            <a:endParaRPr lang="en-GB"/>
          </a:p>
        </p:txBody>
      </p:sp>
    </p:spTree>
    <p:extLst>
      <p:ext uri="{BB962C8B-B14F-4D97-AF65-F5344CB8AC3E}">
        <p14:creationId xmlns:p14="http://schemas.microsoft.com/office/powerpoint/2010/main" val="2562893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Section Slide (No Imag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1" y="5670006"/>
            <a:ext cx="12206936" cy="1188001"/>
          </a:xfrm>
          <a:prstGeom prst="rect">
            <a:avLst/>
          </a:prstGeom>
        </p:spPr>
      </p:pic>
      <p:sp>
        <p:nvSpPr>
          <p:cNvPr id="2" name="Title 1"/>
          <p:cNvSpPr>
            <a:spLocks noGrp="1"/>
          </p:cNvSpPr>
          <p:nvPr>
            <p:ph type="title" hasCustomPrompt="1"/>
          </p:nvPr>
        </p:nvSpPr>
        <p:spPr>
          <a:xfrm>
            <a:off x="576000" y="624234"/>
            <a:ext cx="11040000" cy="607859"/>
          </a:xfrm>
          <a:prstGeom prst="rect">
            <a:avLst/>
          </a:prstGeom>
        </p:spPr>
        <p:txBody>
          <a:bodyPr/>
          <a:lstStyle>
            <a:lvl1pPr>
              <a:defRPr b="0">
                <a:solidFill>
                  <a:srgbClr val="31006F"/>
                </a:solidFill>
                <a:latin typeface="FS Maja" panose="02000503050000020004" pitchFamily="2" charset="77"/>
              </a:defRPr>
            </a:lvl1pPr>
          </a:lstStyle>
          <a:p>
            <a:r>
              <a:rPr lang="en-GB" noProof="0"/>
              <a:t>CLICK TO EDIT MASTER TITLE STYLE</a:t>
            </a:r>
          </a:p>
        </p:txBody>
      </p:sp>
      <p:sp>
        <p:nvSpPr>
          <p:cNvPr id="3" name="Content Placeholder 2"/>
          <p:cNvSpPr>
            <a:spLocks noGrp="1"/>
          </p:cNvSpPr>
          <p:nvPr>
            <p:ph idx="1"/>
          </p:nvPr>
        </p:nvSpPr>
        <p:spPr>
          <a:xfrm>
            <a:off x="576000" y="1685340"/>
            <a:ext cx="5205040" cy="1384995"/>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3631" y="6226460"/>
            <a:ext cx="320967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3"/>
            <a:ext cx="11712449"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6410960" y="1685340"/>
            <a:ext cx="5205040" cy="1384995"/>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23972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FA3166-741C-0067-941E-EAB960A56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9DC617-AB17-4AA8-9FD3-1996C02D9A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65FD3C-37CA-4E85-8013-9E11B1429C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7BE5221-8AF7-444B-A5C5-9D74CB1D4B8B}"/>
              </a:ext>
            </a:extLst>
          </p:cNvPr>
          <p:cNvSpPr>
            <a:spLocks noGrp="1"/>
          </p:cNvSpPr>
          <p:nvPr>
            <p:ph type="sldNum" sz="quarter" idx="12"/>
          </p:nvPr>
        </p:nvSpPr>
        <p:spPr>
          <a:xfrm>
            <a:off x="8610600" y="6356350"/>
            <a:ext cx="2743200" cy="365125"/>
          </a:xfrm>
          <a:prstGeom prst="rect">
            <a:avLst/>
          </a:prstGeom>
        </p:spPr>
        <p:txBody>
          <a:bodyPr/>
          <a:lstStyle/>
          <a:p>
            <a:fld id="{E1B376A5-7750-4509-A23E-E141A71F85E8}" type="slidenum">
              <a:rPr lang="en-GB" smtClean="0"/>
              <a:t>‹#›</a:t>
            </a:fld>
            <a:endParaRPr lang="en-GB"/>
          </a:p>
        </p:txBody>
      </p:sp>
    </p:spTree>
    <p:extLst>
      <p:ext uri="{BB962C8B-B14F-4D97-AF65-F5344CB8AC3E}">
        <p14:creationId xmlns:p14="http://schemas.microsoft.com/office/powerpoint/2010/main" val="3343358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A92263-F2D8-5313-A22E-B812A35E1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33069C-C6D6-4360-88FA-331FF72263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D2A965-99FC-4E4D-BFED-C036379555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48E614-5787-4C9E-BCEC-15C2308D1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3BC6EE-889B-41F0-B9E0-76B86693A879}"/>
              </a:ext>
            </a:extLst>
          </p:cNvPr>
          <p:cNvSpPr>
            <a:spLocks noGrp="1"/>
          </p:cNvSpPr>
          <p:nvPr>
            <p:ph type="dt" sz="half" idx="10"/>
          </p:nvPr>
        </p:nvSpPr>
        <p:spPr>
          <a:xfrm>
            <a:off x="838200" y="6356350"/>
            <a:ext cx="2743200" cy="365125"/>
          </a:xfrm>
          <a:prstGeom prst="rect">
            <a:avLst/>
          </a:prstGeom>
        </p:spPr>
        <p:txBody>
          <a:bodyPr/>
          <a:lstStyle/>
          <a:p>
            <a:fld id="{2145B62A-A9EE-4C64-A2EF-3F7F7AC3C941}" type="datetimeFigureOut">
              <a:rPr lang="en-GB" smtClean="0"/>
              <a:t>04/03/2026</a:t>
            </a:fld>
            <a:endParaRPr lang="en-GB"/>
          </a:p>
        </p:txBody>
      </p:sp>
      <p:sp>
        <p:nvSpPr>
          <p:cNvPr id="6" name="Footer Placeholder 5">
            <a:extLst>
              <a:ext uri="{FF2B5EF4-FFF2-40B4-BE49-F238E27FC236}">
                <a16:creationId xmlns:a16="http://schemas.microsoft.com/office/drawing/2014/main" id="{68CB21E2-D924-400F-A5FA-B216AF6F4FB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1B3A2B5-62E8-4683-BDBF-CABDC44D98FF}"/>
              </a:ext>
            </a:extLst>
          </p:cNvPr>
          <p:cNvSpPr>
            <a:spLocks noGrp="1"/>
          </p:cNvSpPr>
          <p:nvPr>
            <p:ph type="sldNum" sz="quarter" idx="12"/>
          </p:nvPr>
        </p:nvSpPr>
        <p:spPr>
          <a:xfrm>
            <a:off x="8610600" y="6356350"/>
            <a:ext cx="2743200" cy="365125"/>
          </a:xfrm>
          <a:prstGeom prst="rect">
            <a:avLst/>
          </a:prstGeom>
        </p:spPr>
        <p:txBody>
          <a:bodyPr/>
          <a:lstStyle/>
          <a:p>
            <a:fld id="{E1B376A5-7750-4509-A23E-E141A71F85E8}" type="slidenum">
              <a:rPr lang="en-GB" smtClean="0"/>
              <a:t>‹#›</a:t>
            </a:fld>
            <a:endParaRPr lang="en-GB"/>
          </a:p>
        </p:txBody>
      </p:sp>
    </p:spTree>
    <p:extLst>
      <p:ext uri="{BB962C8B-B14F-4D97-AF65-F5344CB8AC3E}">
        <p14:creationId xmlns:p14="http://schemas.microsoft.com/office/powerpoint/2010/main" val="361066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9CE5-69AA-4EB3-BAB6-CCA8BA07CF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CF8199-C380-4EF0-8968-BCDC19B88C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027612-A067-4210-9295-CCFA43A8C3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E52B93-1990-4089-BDBC-2FC1AC143A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B33354-728F-4413-8905-6172DDA72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22139B-9FD7-41F7-A666-3E0BAE6DAAF8}"/>
              </a:ext>
            </a:extLst>
          </p:cNvPr>
          <p:cNvSpPr>
            <a:spLocks noGrp="1"/>
          </p:cNvSpPr>
          <p:nvPr>
            <p:ph type="dt" sz="half" idx="10"/>
          </p:nvPr>
        </p:nvSpPr>
        <p:spPr>
          <a:xfrm>
            <a:off x="838200" y="6356350"/>
            <a:ext cx="2743200" cy="365125"/>
          </a:xfrm>
          <a:prstGeom prst="rect">
            <a:avLst/>
          </a:prstGeom>
        </p:spPr>
        <p:txBody>
          <a:bodyPr/>
          <a:lstStyle/>
          <a:p>
            <a:fld id="{2145B62A-A9EE-4C64-A2EF-3F7F7AC3C941}" type="datetimeFigureOut">
              <a:rPr lang="en-GB" smtClean="0"/>
              <a:t>04/03/2026</a:t>
            </a:fld>
            <a:endParaRPr lang="en-GB"/>
          </a:p>
        </p:txBody>
      </p:sp>
      <p:sp>
        <p:nvSpPr>
          <p:cNvPr id="8" name="Footer Placeholder 7">
            <a:extLst>
              <a:ext uri="{FF2B5EF4-FFF2-40B4-BE49-F238E27FC236}">
                <a16:creationId xmlns:a16="http://schemas.microsoft.com/office/drawing/2014/main" id="{2ACD1CF6-35A7-4095-B3C3-97E00D0EBC3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5E57E80-98A4-4562-B1C9-51207A1DC237}"/>
              </a:ext>
            </a:extLst>
          </p:cNvPr>
          <p:cNvSpPr>
            <a:spLocks noGrp="1"/>
          </p:cNvSpPr>
          <p:nvPr>
            <p:ph type="sldNum" sz="quarter" idx="12"/>
          </p:nvPr>
        </p:nvSpPr>
        <p:spPr>
          <a:xfrm>
            <a:off x="8610600" y="6356350"/>
            <a:ext cx="2743200" cy="365125"/>
          </a:xfrm>
          <a:prstGeom prst="rect">
            <a:avLst/>
          </a:prstGeom>
        </p:spPr>
        <p:txBody>
          <a:bodyPr/>
          <a:lstStyle/>
          <a:p>
            <a:fld id="{E1B376A5-7750-4509-A23E-E141A71F85E8}" type="slidenum">
              <a:rPr lang="en-GB" smtClean="0"/>
              <a:t>‹#›</a:t>
            </a:fld>
            <a:endParaRPr lang="en-GB"/>
          </a:p>
        </p:txBody>
      </p:sp>
    </p:spTree>
    <p:extLst>
      <p:ext uri="{BB962C8B-B14F-4D97-AF65-F5344CB8AC3E}">
        <p14:creationId xmlns:p14="http://schemas.microsoft.com/office/powerpoint/2010/main" val="3764725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EBA9-8DD1-4B6B-8ED7-83730FFB74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1CD0DB-BD42-4098-9552-8272EAD95367}"/>
              </a:ext>
            </a:extLst>
          </p:cNvPr>
          <p:cNvSpPr>
            <a:spLocks noGrp="1"/>
          </p:cNvSpPr>
          <p:nvPr>
            <p:ph type="dt" sz="half" idx="10"/>
          </p:nvPr>
        </p:nvSpPr>
        <p:spPr>
          <a:xfrm>
            <a:off x="838200" y="6356350"/>
            <a:ext cx="2743200" cy="365125"/>
          </a:xfrm>
          <a:prstGeom prst="rect">
            <a:avLst/>
          </a:prstGeom>
        </p:spPr>
        <p:txBody>
          <a:bodyPr/>
          <a:lstStyle/>
          <a:p>
            <a:fld id="{2145B62A-A9EE-4C64-A2EF-3F7F7AC3C941}" type="datetimeFigureOut">
              <a:rPr lang="en-GB" smtClean="0"/>
              <a:t>04/03/2026</a:t>
            </a:fld>
            <a:endParaRPr lang="en-GB"/>
          </a:p>
        </p:txBody>
      </p:sp>
      <p:sp>
        <p:nvSpPr>
          <p:cNvPr id="4" name="Footer Placeholder 3">
            <a:extLst>
              <a:ext uri="{FF2B5EF4-FFF2-40B4-BE49-F238E27FC236}">
                <a16:creationId xmlns:a16="http://schemas.microsoft.com/office/drawing/2014/main" id="{B3A4E307-E2E7-4154-91DD-AD2A07EB273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8C3DC38-E17A-49D1-995E-64FD67D5690C}"/>
              </a:ext>
            </a:extLst>
          </p:cNvPr>
          <p:cNvSpPr>
            <a:spLocks noGrp="1"/>
          </p:cNvSpPr>
          <p:nvPr>
            <p:ph type="sldNum" sz="quarter" idx="12"/>
          </p:nvPr>
        </p:nvSpPr>
        <p:spPr>
          <a:xfrm>
            <a:off x="8610600" y="6356350"/>
            <a:ext cx="2743200" cy="365125"/>
          </a:xfrm>
          <a:prstGeom prst="rect">
            <a:avLst/>
          </a:prstGeom>
        </p:spPr>
        <p:txBody>
          <a:bodyPr/>
          <a:lstStyle/>
          <a:p>
            <a:fld id="{E1B376A5-7750-4509-A23E-E141A71F85E8}" type="slidenum">
              <a:rPr lang="en-GB" smtClean="0"/>
              <a:t>‹#›</a:t>
            </a:fld>
            <a:endParaRPr lang="en-GB"/>
          </a:p>
        </p:txBody>
      </p:sp>
    </p:spTree>
    <p:extLst>
      <p:ext uri="{BB962C8B-B14F-4D97-AF65-F5344CB8AC3E}">
        <p14:creationId xmlns:p14="http://schemas.microsoft.com/office/powerpoint/2010/main" val="197579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23FB27-5635-4410-9DEF-09792E89232D}"/>
              </a:ext>
            </a:extLst>
          </p:cNvPr>
          <p:cNvSpPr>
            <a:spLocks noGrp="1"/>
          </p:cNvSpPr>
          <p:nvPr>
            <p:ph type="dt" sz="half" idx="10"/>
          </p:nvPr>
        </p:nvSpPr>
        <p:spPr>
          <a:xfrm>
            <a:off x="838200" y="6356350"/>
            <a:ext cx="2743200" cy="365125"/>
          </a:xfrm>
          <a:prstGeom prst="rect">
            <a:avLst/>
          </a:prstGeom>
        </p:spPr>
        <p:txBody>
          <a:bodyPr/>
          <a:lstStyle/>
          <a:p>
            <a:fld id="{2145B62A-A9EE-4C64-A2EF-3F7F7AC3C941}" type="datetimeFigureOut">
              <a:rPr lang="en-GB" smtClean="0"/>
              <a:t>04/03/2026</a:t>
            </a:fld>
            <a:endParaRPr lang="en-GB"/>
          </a:p>
        </p:txBody>
      </p:sp>
      <p:sp>
        <p:nvSpPr>
          <p:cNvPr id="3" name="Footer Placeholder 2">
            <a:extLst>
              <a:ext uri="{FF2B5EF4-FFF2-40B4-BE49-F238E27FC236}">
                <a16:creationId xmlns:a16="http://schemas.microsoft.com/office/drawing/2014/main" id="{EFB0DC38-AF6E-454F-BFB2-322A5EA09EC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41A22CA-31EB-4A51-BFA5-44FFA2C12831}"/>
              </a:ext>
            </a:extLst>
          </p:cNvPr>
          <p:cNvSpPr>
            <a:spLocks noGrp="1"/>
          </p:cNvSpPr>
          <p:nvPr>
            <p:ph type="sldNum" sz="quarter" idx="12"/>
          </p:nvPr>
        </p:nvSpPr>
        <p:spPr>
          <a:xfrm>
            <a:off x="8610600" y="6356350"/>
            <a:ext cx="2743200" cy="365125"/>
          </a:xfrm>
          <a:prstGeom prst="rect">
            <a:avLst/>
          </a:prstGeom>
        </p:spPr>
        <p:txBody>
          <a:bodyPr/>
          <a:lstStyle/>
          <a:p>
            <a:fld id="{E1B376A5-7750-4509-A23E-E141A71F85E8}" type="slidenum">
              <a:rPr lang="en-GB" smtClean="0"/>
              <a:t>‹#›</a:t>
            </a:fld>
            <a:endParaRPr lang="en-GB"/>
          </a:p>
        </p:txBody>
      </p:sp>
    </p:spTree>
    <p:extLst>
      <p:ext uri="{BB962C8B-B14F-4D97-AF65-F5344CB8AC3E}">
        <p14:creationId xmlns:p14="http://schemas.microsoft.com/office/powerpoint/2010/main" val="143604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1B48-1849-480A-9509-7AE38D005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80ECF9-4636-42BB-8382-4BD1ABA7B1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E1B836-4D55-4CAB-8563-B32D92DAF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27161-EE9D-446E-859B-054F8EE7AF7E}"/>
              </a:ext>
            </a:extLst>
          </p:cNvPr>
          <p:cNvSpPr>
            <a:spLocks noGrp="1"/>
          </p:cNvSpPr>
          <p:nvPr>
            <p:ph type="dt" sz="half" idx="10"/>
          </p:nvPr>
        </p:nvSpPr>
        <p:spPr>
          <a:xfrm>
            <a:off x="838200" y="6356350"/>
            <a:ext cx="2743200" cy="365125"/>
          </a:xfrm>
          <a:prstGeom prst="rect">
            <a:avLst/>
          </a:prstGeom>
        </p:spPr>
        <p:txBody>
          <a:bodyPr/>
          <a:lstStyle/>
          <a:p>
            <a:fld id="{2145B62A-A9EE-4C64-A2EF-3F7F7AC3C941}" type="datetimeFigureOut">
              <a:rPr lang="en-GB" smtClean="0"/>
              <a:t>04/03/2026</a:t>
            </a:fld>
            <a:endParaRPr lang="en-GB"/>
          </a:p>
        </p:txBody>
      </p:sp>
      <p:sp>
        <p:nvSpPr>
          <p:cNvPr id="6" name="Footer Placeholder 5">
            <a:extLst>
              <a:ext uri="{FF2B5EF4-FFF2-40B4-BE49-F238E27FC236}">
                <a16:creationId xmlns:a16="http://schemas.microsoft.com/office/drawing/2014/main" id="{4AEF1ECC-F2E3-4F62-B22E-A3A8CC11F22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C3F6298-86D6-4EC6-A8A9-C9805CCEBFEB}"/>
              </a:ext>
            </a:extLst>
          </p:cNvPr>
          <p:cNvSpPr>
            <a:spLocks noGrp="1"/>
          </p:cNvSpPr>
          <p:nvPr>
            <p:ph type="sldNum" sz="quarter" idx="12"/>
          </p:nvPr>
        </p:nvSpPr>
        <p:spPr>
          <a:xfrm>
            <a:off x="8610600" y="6356350"/>
            <a:ext cx="2743200" cy="365125"/>
          </a:xfrm>
          <a:prstGeom prst="rect">
            <a:avLst/>
          </a:prstGeom>
        </p:spPr>
        <p:txBody>
          <a:bodyPr/>
          <a:lstStyle/>
          <a:p>
            <a:fld id="{E1B376A5-7750-4509-A23E-E141A71F85E8}" type="slidenum">
              <a:rPr lang="en-GB" smtClean="0"/>
              <a:t>‹#›</a:t>
            </a:fld>
            <a:endParaRPr lang="en-GB"/>
          </a:p>
        </p:txBody>
      </p:sp>
    </p:spTree>
    <p:extLst>
      <p:ext uri="{BB962C8B-B14F-4D97-AF65-F5344CB8AC3E}">
        <p14:creationId xmlns:p14="http://schemas.microsoft.com/office/powerpoint/2010/main" val="2285157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6097-5F01-45B4-9ECC-CBE5702F22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9956FB-6689-44CA-8E95-0CC6A4732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0E5041-7693-4807-BDEE-F0EB3494C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4106D-6061-4792-BB2D-60D568EA7163}"/>
              </a:ext>
            </a:extLst>
          </p:cNvPr>
          <p:cNvSpPr>
            <a:spLocks noGrp="1"/>
          </p:cNvSpPr>
          <p:nvPr>
            <p:ph type="dt" sz="half" idx="10"/>
          </p:nvPr>
        </p:nvSpPr>
        <p:spPr>
          <a:xfrm>
            <a:off x="838200" y="6356350"/>
            <a:ext cx="2743200" cy="365125"/>
          </a:xfrm>
          <a:prstGeom prst="rect">
            <a:avLst/>
          </a:prstGeom>
        </p:spPr>
        <p:txBody>
          <a:bodyPr/>
          <a:lstStyle/>
          <a:p>
            <a:fld id="{2145B62A-A9EE-4C64-A2EF-3F7F7AC3C941}" type="datetimeFigureOut">
              <a:rPr lang="en-GB" smtClean="0"/>
              <a:t>04/03/2026</a:t>
            </a:fld>
            <a:endParaRPr lang="en-GB"/>
          </a:p>
        </p:txBody>
      </p:sp>
      <p:sp>
        <p:nvSpPr>
          <p:cNvPr id="6" name="Footer Placeholder 5">
            <a:extLst>
              <a:ext uri="{FF2B5EF4-FFF2-40B4-BE49-F238E27FC236}">
                <a16:creationId xmlns:a16="http://schemas.microsoft.com/office/drawing/2014/main" id="{B5B78A6F-550D-45A1-A0D7-A612326EB94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AE2DE5C-DBEA-4C2E-8A87-8328629E2007}"/>
              </a:ext>
            </a:extLst>
          </p:cNvPr>
          <p:cNvSpPr>
            <a:spLocks noGrp="1"/>
          </p:cNvSpPr>
          <p:nvPr>
            <p:ph type="sldNum" sz="quarter" idx="12"/>
          </p:nvPr>
        </p:nvSpPr>
        <p:spPr>
          <a:xfrm>
            <a:off x="8610600" y="6356350"/>
            <a:ext cx="2743200" cy="365125"/>
          </a:xfrm>
          <a:prstGeom prst="rect">
            <a:avLst/>
          </a:prstGeom>
        </p:spPr>
        <p:txBody>
          <a:bodyPr/>
          <a:lstStyle/>
          <a:p>
            <a:fld id="{E1B376A5-7750-4509-A23E-E141A71F85E8}" type="slidenum">
              <a:rPr lang="en-GB" smtClean="0"/>
              <a:t>‹#›</a:t>
            </a:fld>
            <a:endParaRPr lang="en-GB"/>
          </a:p>
        </p:txBody>
      </p:sp>
    </p:spTree>
    <p:extLst>
      <p:ext uri="{BB962C8B-B14F-4D97-AF65-F5344CB8AC3E}">
        <p14:creationId xmlns:p14="http://schemas.microsoft.com/office/powerpoint/2010/main" val="206584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F16FD5-A122-4510-AD34-765DB7AC49A3}"/>
              </a:ext>
            </a:extLst>
          </p:cNvPr>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61A567E-9E91-4854-916D-96B3FF5BF4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174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E3C143-804F-73EE-3EED-C9C7395C7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93795B-D1E3-AAA7-AFD4-EECD0BA5B1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95BF82-6746-E817-7035-AA652255C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C81ADE-318F-4957-BE8E-1BD79B68F282}" type="datetimeFigureOut">
              <a:rPr lang="en-GB" smtClean="0"/>
              <a:t>04/03/2026</a:t>
            </a:fld>
            <a:endParaRPr lang="en-GB"/>
          </a:p>
        </p:txBody>
      </p:sp>
      <p:sp>
        <p:nvSpPr>
          <p:cNvPr id="5" name="Footer Placeholder 4">
            <a:extLst>
              <a:ext uri="{FF2B5EF4-FFF2-40B4-BE49-F238E27FC236}">
                <a16:creationId xmlns:a16="http://schemas.microsoft.com/office/drawing/2014/main" id="{D79EF87D-6236-8B63-C9FE-D4B27DDA9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0F3B59D-F081-260E-01E6-011614A7EA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37E135-BC8F-41CC-8761-0B7326A7D1A2}" type="slidenum">
              <a:rPr lang="en-GB" smtClean="0"/>
              <a:t>‹#›</a:t>
            </a:fld>
            <a:endParaRPr lang="en-GB"/>
          </a:p>
        </p:txBody>
      </p:sp>
    </p:spTree>
    <p:extLst>
      <p:ext uri="{BB962C8B-B14F-4D97-AF65-F5344CB8AC3E}">
        <p14:creationId xmlns:p14="http://schemas.microsoft.com/office/powerpoint/2010/main" val="302336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padlet.com/LfSScotland/the-gtc-scotland-accreditation-process-and-requirements-revi-3aax7t8crz3fku3o"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learningforsustainabilityscotland.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hyperlink" Target="https://www.gov.scot/binaries/content/documents/govscot/publications/strategy-plan/2023/06/target-2030-movement-people-planet-prosperity/documents/target-2030-movement-people-planet-prosperity-scotlands-learning-sustainability-action-plan-2023-2030/target-2030-movement-people-planet-prosperity-scotlands-learning-sustainability-action-plan-2023-2030/govscot:document/target-2030-movement-people-planet-prosperity-scotlands-learning-sustainability-action-plan-2023-2030.pdf"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hyperlink" Target="https://www.scde.ac.uk/learning-for-sustainability-in-i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0">
            <a:extLst>
              <a:ext uri="{FF2B5EF4-FFF2-40B4-BE49-F238E27FC236}">
                <a16:creationId xmlns:a16="http://schemas.microsoft.com/office/drawing/2014/main" id="{F0D747D5-B2CF-42FF-9960-F8946302E1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5" name="Title 1">
            <a:extLst>
              <a:ext uri="{FF2B5EF4-FFF2-40B4-BE49-F238E27FC236}">
                <a16:creationId xmlns:a16="http://schemas.microsoft.com/office/drawing/2014/main" id="{92D03B91-B345-4446-B567-5C385ACB20FD}"/>
              </a:ext>
            </a:extLst>
          </p:cNvPr>
          <p:cNvSpPr txBox="1">
            <a:spLocks/>
          </p:cNvSpPr>
          <p:nvPr/>
        </p:nvSpPr>
        <p:spPr>
          <a:xfrm>
            <a:off x="214893" y="240144"/>
            <a:ext cx="10571977" cy="126983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4A956"/>
                </a:solidFill>
                <a:latin typeface="+mn-lt"/>
              </a:rPr>
              <a:t>Have your say on:</a:t>
            </a:r>
            <a:endParaRPr lang="en-GB" b="1" dirty="0">
              <a:solidFill>
                <a:srgbClr val="F4A956"/>
              </a:solidFill>
              <a:latin typeface="+mn-lt"/>
            </a:endParaRPr>
          </a:p>
        </p:txBody>
      </p:sp>
      <p:sp>
        <p:nvSpPr>
          <p:cNvPr id="17" name="Subtitle 2">
            <a:extLst>
              <a:ext uri="{FF2B5EF4-FFF2-40B4-BE49-F238E27FC236}">
                <a16:creationId xmlns:a16="http://schemas.microsoft.com/office/drawing/2014/main" id="{A3F9F95C-7377-48C6-9FA3-ED2B259C17DA}"/>
              </a:ext>
            </a:extLst>
          </p:cNvPr>
          <p:cNvSpPr txBox="1">
            <a:spLocks/>
          </p:cNvSpPr>
          <p:nvPr/>
        </p:nvSpPr>
        <p:spPr>
          <a:xfrm>
            <a:off x="214893" y="1772359"/>
            <a:ext cx="8809034"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b="1" dirty="0">
                <a:solidFill>
                  <a:srgbClr val="009999"/>
                </a:solidFill>
              </a:rPr>
              <a:t>The place of Learning for Sustainability in the GTC Scotland Accreditation Process </a:t>
            </a:r>
            <a:r>
              <a:rPr lang="en-GB" sz="4400" b="1">
                <a:solidFill>
                  <a:srgbClr val="009999"/>
                </a:solidFill>
              </a:rPr>
              <a:t>and Requirements </a:t>
            </a:r>
            <a:r>
              <a:rPr lang="en-GB" sz="4400" b="1" dirty="0">
                <a:solidFill>
                  <a:srgbClr val="009999"/>
                </a:solidFill>
              </a:rPr>
              <a:t>R</a:t>
            </a:r>
            <a:r>
              <a:rPr lang="en-GB" sz="4400" b="1">
                <a:solidFill>
                  <a:srgbClr val="009999"/>
                </a:solidFill>
              </a:rPr>
              <a:t>eview </a:t>
            </a:r>
            <a:r>
              <a:rPr lang="en-GB" sz="4400" b="1" dirty="0">
                <a:solidFill>
                  <a:srgbClr val="009999"/>
                </a:solidFill>
              </a:rPr>
              <a:t>consultation</a:t>
            </a:r>
          </a:p>
          <a:p>
            <a:endParaRPr lang="en-GB" sz="3200" b="1" dirty="0"/>
          </a:p>
          <a:p>
            <a:r>
              <a:rPr lang="en-GB" sz="3200" b="1" dirty="0">
                <a:solidFill>
                  <a:srgbClr val="A8A8E6"/>
                </a:solidFill>
              </a:rPr>
              <a:t>Tuesday 03 March 16:00 – 17:00</a:t>
            </a:r>
            <a:r>
              <a:rPr lang="en-GB" sz="3200" b="1" dirty="0">
                <a:solidFill>
                  <a:schemeClr val="bg1"/>
                </a:solidFill>
              </a:rPr>
              <a:t>March 16:00 – 17:00</a:t>
            </a:r>
            <a:endParaRPr lang="en-GB" sz="3200" dirty="0">
              <a:solidFill>
                <a:schemeClr val="bg1"/>
              </a:solidFill>
            </a:endParaRPr>
          </a:p>
        </p:txBody>
      </p:sp>
    </p:spTree>
    <p:extLst>
      <p:ext uri="{BB962C8B-B14F-4D97-AF65-F5344CB8AC3E}">
        <p14:creationId xmlns:p14="http://schemas.microsoft.com/office/powerpoint/2010/main" val="270316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7BE52A-1212-9F2E-CAB1-E453978669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757"/>
            <a:ext cx="12195123" cy="6859757"/>
          </a:xfrm>
          <a:prstGeom prst="rect">
            <a:avLst/>
          </a:prstGeom>
        </p:spPr>
      </p:pic>
      <p:sp>
        <p:nvSpPr>
          <p:cNvPr id="2" name="Title 1">
            <a:extLst>
              <a:ext uri="{FF2B5EF4-FFF2-40B4-BE49-F238E27FC236}">
                <a16:creationId xmlns:a16="http://schemas.microsoft.com/office/drawing/2014/main" id="{19F9A612-8E58-4A17-A92E-59A21BF2AAB4}"/>
              </a:ext>
            </a:extLst>
          </p:cNvPr>
          <p:cNvSpPr>
            <a:spLocks noGrp="1"/>
          </p:cNvSpPr>
          <p:nvPr>
            <p:ph type="ctrTitle"/>
          </p:nvPr>
        </p:nvSpPr>
        <p:spPr>
          <a:xfrm>
            <a:off x="600371" y="1445717"/>
            <a:ext cx="7433285" cy="3807417"/>
          </a:xfrm>
        </p:spPr>
        <p:txBody>
          <a:bodyPr>
            <a:normAutofit/>
          </a:bodyPr>
          <a:lstStyle/>
          <a:p>
            <a:pPr algn="l"/>
            <a:r>
              <a:rPr lang="en-GB" sz="5300" b="1" dirty="0">
                <a:solidFill>
                  <a:srgbClr val="F4A956"/>
                </a:solidFill>
                <a:latin typeface="+mn-lt"/>
              </a:rPr>
              <a:t>Group conversations</a:t>
            </a:r>
            <a:br>
              <a:rPr lang="en-GB" sz="5300" b="1" dirty="0">
                <a:solidFill>
                  <a:srgbClr val="F4A956"/>
                </a:solidFill>
                <a:latin typeface="+mn-lt"/>
              </a:rPr>
            </a:br>
            <a:br>
              <a:rPr lang="en-GB" sz="3600" b="1" dirty="0">
                <a:solidFill>
                  <a:srgbClr val="009999"/>
                </a:solidFill>
                <a:latin typeface="+mn-lt"/>
              </a:rPr>
            </a:br>
            <a:r>
              <a:rPr lang="en-GB" sz="2800" b="1" dirty="0">
                <a:solidFill>
                  <a:srgbClr val="228480"/>
                </a:solidFill>
                <a:latin typeface="+mn-lt"/>
              </a:rPr>
              <a:t>Kirsten Leask</a:t>
            </a:r>
            <a:br>
              <a:rPr lang="en-GB" sz="2800" b="1" dirty="0">
                <a:solidFill>
                  <a:srgbClr val="228480"/>
                </a:solidFill>
                <a:latin typeface="+mn-lt"/>
              </a:rPr>
            </a:br>
            <a:r>
              <a:rPr lang="en-GB" sz="2800" dirty="0">
                <a:solidFill>
                  <a:srgbClr val="228480"/>
                </a:solidFill>
                <a:latin typeface="+mn-lt"/>
              </a:rPr>
              <a:t>Learning for Sustainability Scotland</a:t>
            </a:r>
            <a:br>
              <a:rPr lang="en-GB" sz="5400" dirty="0">
                <a:solidFill>
                  <a:srgbClr val="228480"/>
                </a:solidFill>
              </a:rPr>
            </a:br>
            <a:endParaRPr lang="en-GB" sz="4900" dirty="0">
              <a:solidFill>
                <a:srgbClr val="228480"/>
              </a:solidFill>
              <a:latin typeface="+mn-lt"/>
            </a:endParaRPr>
          </a:p>
        </p:txBody>
      </p:sp>
    </p:spTree>
    <p:extLst>
      <p:ext uri="{BB962C8B-B14F-4D97-AF65-F5344CB8AC3E}">
        <p14:creationId xmlns:p14="http://schemas.microsoft.com/office/powerpoint/2010/main" val="1338109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44B6BF-0CBB-4393-B64E-81E44CDE3F97}"/>
              </a:ext>
            </a:extLst>
          </p:cNvPr>
          <p:cNvSpPr/>
          <p:nvPr/>
        </p:nvSpPr>
        <p:spPr>
          <a:xfrm>
            <a:off x="291397" y="1416818"/>
            <a:ext cx="9148193" cy="518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SzPts val="1000"/>
              <a:tabLst>
                <a:tab pos="457200" algn="l"/>
              </a:tabLst>
            </a:pPr>
            <a:r>
              <a:rPr lang="en-GB" sz="2400" b="1" dirty="0">
                <a:solidFill>
                  <a:srgbClr val="F4A956"/>
                </a:solidFill>
                <a:effectLst/>
                <a:ea typeface="Times New Roman" panose="02020603050405020304" pitchFamily="18" charset="0"/>
              </a:rPr>
              <a:t>We have selected three key areas of the Consultation for discussion:</a:t>
            </a:r>
          </a:p>
          <a:p>
            <a:pPr lvl="0">
              <a:buSzPts val="1000"/>
              <a:tabLst>
                <a:tab pos="457200" algn="l"/>
              </a:tabLst>
            </a:pPr>
            <a:endParaRPr lang="en-GB" sz="2400" b="1" dirty="0">
              <a:solidFill>
                <a:srgbClr val="A8A8E6"/>
              </a:solidFill>
              <a:ea typeface="Times New Roman" panose="02020603050405020304" pitchFamily="18" charset="0"/>
            </a:endParaRPr>
          </a:p>
          <a:p>
            <a:pPr lvl="0">
              <a:buSzPts val="1000"/>
              <a:tabLst>
                <a:tab pos="457200" algn="l"/>
              </a:tabLst>
            </a:pPr>
            <a:r>
              <a:rPr lang="en-GB" sz="2400" b="1" dirty="0">
                <a:solidFill>
                  <a:srgbClr val="A8A8E6"/>
                </a:solidFill>
                <a:ea typeface="Times New Roman" panose="02020603050405020304" pitchFamily="18" charset="0"/>
              </a:rPr>
              <a:t>Q7: Teacher educators and programme staffing</a:t>
            </a:r>
          </a:p>
          <a:p>
            <a:pPr lvl="0">
              <a:buSzPts val="1000"/>
              <a:tabLst>
                <a:tab pos="457200" algn="l"/>
              </a:tabLst>
            </a:pPr>
            <a:r>
              <a:rPr lang="en-GB" sz="2400" b="1" dirty="0">
                <a:solidFill>
                  <a:srgbClr val="A8A8E6"/>
                </a:solidFill>
                <a:effectLst/>
                <a:ea typeface="Times New Roman" panose="02020603050405020304" pitchFamily="18" charset="0"/>
              </a:rPr>
              <a:t>Q8: Assessment of individuals undertaking teaching qualifications programmes</a:t>
            </a:r>
          </a:p>
          <a:p>
            <a:pPr lvl="0">
              <a:buSzPts val="1000"/>
              <a:tabLst>
                <a:tab pos="457200" algn="l"/>
              </a:tabLst>
            </a:pPr>
            <a:r>
              <a:rPr lang="en-GB" sz="2400" b="1" dirty="0">
                <a:solidFill>
                  <a:srgbClr val="A8A8E6"/>
                </a:solidFill>
                <a:ea typeface="Times New Roman" panose="02020603050405020304" pitchFamily="18" charset="0"/>
              </a:rPr>
              <a:t>Q9: Accreditation, application, assessment and duration</a:t>
            </a:r>
            <a:endParaRPr lang="en-GB" sz="2400" b="1" dirty="0">
              <a:solidFill>
                <a:srgbClr val="A8A8E6"/>
              </a:solidFill>
              <a:effectLst/>
              <a:ea typeface="Times New Roman" panose="02020603050405020304" pitchFamily="18" charset="0"/>
            </a:endParaRPr>
          </a:p>
          <a:p>
            <a:pPr lvl="0">
              <a:buSzPts val="1000"/>
              <a:tabLst>
                <a:tab pos="457200" algn="l"/>
              </a:tabLst>
            </a:pPr>
            <a:endParaRPr lang="en-GB" sz="2400" b="1" dirty="0">
              <a:solidFill>
                <a:srgbClr val="A8A8E6"/>
              </a:solidFill>
              <a:ea typeface="Times New Roman" panose="02020603050405020304" pitchFamily="18" charset="0"/>
            </a:endParaRPr>
          </a:p>
          <a:p>
            <a:pPr lvl="0">
              <a:buSzPts val="1000"/>
              <a:tabLst>
                <a:tab pos="457200" algn="l"/>
              </a:tabLst>
            </a:pPr>
            <a:r>
              <a:rPr lang="en-GB" sz="2400" b="1" dirty="0">
                <a:solidFill>
                  <a:srgbClr val="F4A956"/>
                </a:solidFill>
                <a:effectLst/>
                <a:ea typeface="Times New Roman" panose="02020603050405020304" pitchFamily="18" charset="0"/>
              </a:rPr>
              <a:t>Please use our Padlet to share your thoughts on these, and any other comments you wish to share.</a:t>
            </a:r>
            <a:r>
              <a:rPr lang="en-GB" sz="2400" dirty="0">
                <a:solidFill>
                  <a:srgbClr val="F4A956"/>
                </a:solidFill>
                <a:ea typeface="Calibri" panose="020F0502020204030204" pitchFamily="34" charset="0"/>
              </a:rPr>
              <a:t> </a:t>
            </a:r>
            <a:r>
              <a:rPr lang="en-GB" sz="2400" b="1" dirty="0">
                <a:solidFill>
                  <a:srgbClr val="F4A956"/>
                </a:solidFill>
                <a:effectLst/>
                <a:ea typeface="Times New Roman" panose="02020603050405020304" pitchFamily="18" charset="0"/>
              </a:rPr>
              <a:t>A link to the consultation information for each question is given next to each</a:t>
            </a:r>
            <a:endParaRPr lang="en-GB" sz="2400" dirty="0">
              <a:solidFill>
                <a:schemeClr val="tx1"/>
              </a:solidFill>
              <a:ea typeface="Calibri" panose="020F0502020204030204" pitchFamily="34" charset="0"/>
            </a:endParaRPr>
          </a:p>
          <a:p>
            <a:pPr lvl="0">
              <a:buSzPts val="1000"/>
              <a:tabLst>
                <a:tab pos="457200" algn="l"/>
              </a:tabLst>
            </a:pPr>
            <a:endParaRPr lang="en-GB" sz="2400" b="1" dirty="0">
              <a:solidFill>
                <a:schemeClr val="tx1"/>
              </a:solidFill>
              <a:effectLst/>
              <a:ea typeface="Calibri" panose="020F0502020204030204" pitchFamily="34" charset="0"/>
            </a:endParaRPr>
          </a:p>
          <a:p>
            <a:pPr>
              <a:buSzPts val="1000"/>
              <a:tabLst>
                <a:tab pos="457200" algn="l"/>
              </a:tabLst>
            </a:pPr>
            <a:r>
              <a:rPr lang="en-GB" sz="2400" b="1" dirty="0">
                <a:solidFill>
                  <a:srgbClr val="1D7085"/>
                </a:solidFill>
                <a:effectLst/>
                <a:ea typeface="Calibri" panose="020F0502020204030204" pitchFamily="34" charset="0"/>
              </a:rPr>
              <a:t>Access the Padlet here: </a:t>
            </a:r>
            <a:r>
              <a:rPr lang="en-GB" sz="2400" dirty="0">
                <a:hlinkClick r:id="rId3"/>
              </a:rPr>
              <a:t>The GTC Scotland Accreditation Process and Requirements Review consultation</a:t>
            </a:r>
            <a:r>
              <a:rPr lang="en-GB" sz="2400" b="1" dirty="0">
                <a:solidFill>
                  <a:srgbClr val="1D7085"/>
                </a:solidFill>
              </a:rPr>
              <a:t>. It </a:t>
            </a:r>
            <a:r>
              <a:rPr lang="en-GB" sz="2400" b="1" dirty="0">
                <a:solidFill>
                  <a:srgbClr val="1D7085"/>
                </a:solidFill>
                <a:ea typeface="Calibri" panose="020F0502020204030204" pitchFamily="34" charset="0"/>
              </a:rPr>
              <a:t>will remain open after this webinar if you’d like to come back and add any additional reflections. </a:t>
            </a:r>
            <a:endParaRPr lang="en-GB" sz="2400" dirty="0">
              <a:solidFill>
                <a:schemeClr val="tx1">
                  <a:lumMod val="75000"/>
                  <a:lumOff val="25000"/>
                </a:schemeClr>
              </a:solidFill>
            </a:endParaRPr>
          </a:p>
          <a:p>
            <a:endParaRPr lang="en-GB" sz="2800" i="1" dirty="0">
              <a:solidFill>
                <a:schemeClr val="tx1">
                  <a:lumMod val="75000"/>
                  <a:lumOff val="25000"/>
                </a:schemeClr>
              </a:solidFill>
            </a:endParaRPr>
          </a:p>
        </p:txBody>
      </p:sp>
      <p:sp>
        <p:nvSpPr>
          <p:cNvPr id="7" name="Title 1">
            <a:extLst>
              <a:ext uri="{FF2B5EF4-FFF2-40B4-BE49-F238E27FC236}">
                <a16:creationId xmlns:a16="http://schemas.microsoft.com/office/drawing/2014/main" id="{E72C2AD4-A411-4E32-AFCE-AD8E8215F047}"/>
              </a:ext>
            </a:extLst>
          </p:cNvPr>
          <p:cNvSpPr txBox="1">
            <a:spLocks/>
          </p:cNvSpPr>
          <p:nvPr/>
        </p:nvSpPr>
        <p:spPr>
          <a:xfrm>
            <a:off x="291397" y="91727"/>
            <a:ext cx="10515600" cy="836692"/>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solidFill>
                  <a:srgbClr val="228480"/>
                </a:solidFill>
                <a:latin typeface="+mn-lt"/>
              </a:rPr>
              <a:t>The GTC Scotland consultation: an opportunity for </a:t>
            </a:r>
            <a:r>
              <a:rPr lang="en-GB" sz="3600" b="1" dirty="0" err="1">
                <a:solidFill>
                  <a:srgbClr val="228480"/>
                </a:solidFill>
                <a:latin typeface="+mn-lt"/>
              </a:rPr>
              <a:t>LfS</a:t>
            </a:r>
            <a:endParaRPr lang="en-GB" sz="3600" b="1" dirty="0">
              <a:solidFill>
                <a:srgbClr val="228480"/>
              </a:solidFill>
              <a:latin typeface="+mn-lt"/>
            </a:endParaRPr>
          </a:p>
        </p:txBody>
      </p:sp>
      <p:pic>
        <p:nvPicPr>
          <p:cNvPr id="3" name="Picture 2">
            <a:extLst>
              <a:ext uri="{FF2B5EF4-FFF2-40B4-BE49-F238E27FC236}">
                <a16:creationId xmlns:a16="http://schemas.microsoft.com/office/drawing/2014/main" id="{4CE10DD7-BC06-40D3-B0CB-5F0DB94EEC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9590" y="2331218"/>
            <a:ext cx="2054169" cy="2054169"/>
          </a:xfrm>
          <a:prstGeom prst="rect">
            <a:avLst/>
          </a:prstGeom>
        </p:spPr>
      </p:pic>
    </p:spTree>
    <p:extLst>
      <p:ext uri="{BB962C8B-B14F-4D97-AF65-F5344CB8AC3E}">
        <p14:creationId xmlns:p14="http://schemas.microsoft.com/office/powerpoint/2010/main" val="2111426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7BE52A-1212-9F2E-CAB1-E453978669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757"/>
            <a:ext cx="12195123" cy="6859757"/>
          </a:xfrm>
          <a:prstGeom prst="rect">
            <a:avLst/>
          </a:prstGeom>
        </p:spPr>
      </p:pic>
      <p:sp>
        <p:nvSpPr>
          <p:cNvPr id="2" name="Title 1">
            <a:extLst>
              <a:ext uri="{FF2B5EF4-FFF2-40B4-BE49-F238E27FC236}">
                <a16:creationId xmlns:a16="http://schemas.microsoft.com/office/drawing/2014/main" id="{19F9A612-8E58-4A17-A92E-59A21BF2AAB4}"/>
              </a:ext>
            </a:extLst>
          </p:cNvPr>
          <p:cNvSpPr>
            <a:spLocks noGrp="1"/>
          </p:cNvSpPr>
          <p:nvPr>
            <p:ph type="ctrTitle"/>
          </p:nvPr>
        </p:nvSpPr>
        <p:spPr>
          <a:xfrm>
            <a:off x="600371" y="1445717"/>
            <a:ext cx="7433285" cy="3807417"/>
          </a:xfrm>
        </p:spPr>
        <p:txBody>
          <a:bodyPr>
            <a:normAutofit/>
          </a:bodyPr>
          <a:lstStyle/>
          <a:p>
            <a:pPr algn="l"/>
            <a:r>
              <a:rPr lang="en-GB" sz="5300" b="1" dirty="0">
                <a:solidFill>
                  <a:srgbClr val="F4A956"/>
                </a:solidFill>
                <a:latin typeface="+mn-lt"/>
              </a:rPr>
              <a:t>Group feedback</a:t>
            </a:r>
            <a:br>
              <a:rPr lang="en-GB" sz="5300" b="1" dirty="0">
                <a:solidFill>
                  <a:srgbClr val="F4A956"/>
                </a:solidFill>
                <a:latin typeface="+mn-lt"/>
              </a:rPr>
            </a:br>
            <a:br>
              <a:rPr lang="en-GB" sz="3600" b="1" dirty="0">
                <a:solidFill>
                  <a:srgbClr val="009999"/>
                </a:solidFill>
                <a:latin typeface="+mn-lt"/>
              </a:rPr>
            </a:br>
            <a:r>
              <a:rPr lang="en-GB" sz="2800" b="1" dirty="0">
                <a:solidFill>
                  <a:srgbClr val="228480"/>
                </a:solidFill>
                <a:latin typeface="+mn-lt"/>
              </a:rPr>
              <a:t>Professor Lizzie Rushton</a:t>
            </a:r>
            <a:br>
              <a:rPr lang="en-GB" sz="2800" b="1" dirty="0">
                <a:solidFill>
                  <a:srgbClr val="228480"/>
                </a:solidFill>
                <a:latin typeface="+mn-lt"/>
              </a:rPr>
            </a:br>
            <a:r>
              <a:rPr lang="en-GB" sz="2800" dirty="0">
                <a:solidFill>
                  <a:srgbClr val="228480"/>
                </a:solidFill>
                <a:latin typeface="+mn-lt"/>
              </a:rPr>
              <a:t>University of Stirling</a:t>
            </a:r>
            <a:br>
              <a:rPr lang="en-GB" sz="5400" dirty="0">
                <a:solidFill>
                  <a:srgbClr val="228480"/>
                </a:solidFill>
              </a:rPr>
            </a:br>
            <a:endParaRPr lang="en-GB" sz="4900" dirty="0">
              <a:solidFill>
                <a:srgbClr val="228480"/>
              </a:solidFill>
              <a:latin typeface="+mn-lt"/>
            </a:endParaRPr>
          </a:p>
        </p:txBody>
      </p:sp>
      <p:pic>
        <p:nvPicPr>
          <p:cNvPr id="5" name="Picture 4">
            <a:extLst>
              <a:ext uri="{FF2B5EF4-FFF2-40B4-BE49-F238E27FC236}">
                <a16:creationId xmlns:a16="http://schemas.microsoft.com/office/drawing/2014/main" id="{FA810275-091C-4AEE-944F-2F5B3B02FF96}"/>
              </a:ext>
            </a:extLst>
          </p:cNvPr>
          <p:cNvPicPr>
            <a:picLocks noChangeAspect="1"/>
          </p:cNvPicPr>
          <p:nvPr/>
        </p:nvPicPr>
        <p:blipFill>
          <a:blip r:embed="rId3"/>
          <a:stretch>
            <a:fillRect/>
          </a:stretch>
        </p:blipFill>
        <p:spPr>
          <a:xfrm>
            <a:off x="8177277" y="1343081"/>
            <a:ext cx="2869911" cy="2519792"/>
          </a:xfrm>
          <a:prstGeom prst="rect">
            <a:avLst/>
          </a:prstGeom>
        </p:spPr>
      </p:pic>
    </p:spTree>
    <p:extLst>
      <p:ext uri="{BB962C8B-B14F-4D97-AF65-F5344CB8AC3E}">
        <p14:creationId xmlns:p14="http://schemas.microsoft.com/office/powerpoint/2010/main" val="2184841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7BE52A-1212-9F2E-CAB1-E453978669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23" y="-1757"/>
            <a:ext cx="12195123" cy="6859757"/>
          </a:xfrm>
          <a:prstGeom prst="rect">
            <a:avLst/>
          </a:prstGeom>
        </p:spPr>
      </p:pic>
      <p:sp>
        <p:nvSpPr>
          <p:cNvPr id="2" name="Title 1">
            <a:extLst>
              <a:ext uri="{FF2B5EF4-FFF2-40B4-BE49-F238E27FC236}">
                <a16:creationId xmlns:a16="http://schemas.microsoft.com/office/drawing/2014/main" id="{19F9A612-8E58-4A17-A92E-59A21BF2AAB4}"/>
              </a:ext>
            </a:extLst>
          </p:cNvPr>
          <p:cNvSpPr>
            <a:spLocks noGrp="1"/>
          </p:cNvSpPr>
          <p:nvPr>
            <p:ph type="ctrTitle"/>
          </p:nvPr>
        </p:nvSpPr>
        <p:spPr>
          <a:xfrm>
            <a:off x="600371" y="1445717"/>
            <a:ext cx="7433285" cy="3807417"/>
          </a:xfrm>
        </p:spPr>
        <p:txBody>
          <a:bodyPr>
            <a:normAutofit/>
          </a:bodyPr>
          <a:lstStyle/>
          <a:p>
            <a:pPr algn="l"/>
            <a:r>
              <a:rPr lang="en-GB" sz="5300" b="1" dirty="0">
                <a:solidFill>
                  <a:srgbClr val="F4A956"/>
                </a:solidFill>
                <a:latin typeface="+mn-lt"/>
              </a:rPr>
              <a:t>Next steps</a:t>
            </a:r>
            <a:br>
              <a:rPr lang="en-GB" sz="5300" b="1" dirty="0">
                <a:solidFill>
                  <a:srgbClr val="F4A956"/>
                </a:solidFill>
                <a:latin typeface="+mn-lt"/>
              </a:rPr>
            </a:br>
            <a:br>
              <a:rPr lang="en-GB" sz="3600" b="1" dirty="0">
                <a:solidFill>
                  <a:srgbClr val="009999"/>
                </a:solidFill>
                <a:latin typeface="+mn-lt"/>
              </a:rPr>
            </a:br>
            <a:r>
              <a:rPr lang="en-GB" sz="2800" b="1" dirty="0">
                <a:solidFill>
                  <a:srgbClr val="228480"/>
                </a:solidFill>
                <a:latin typeface="+mn-lt"/>
              </a:rPr>
              <a:t>Cecilia </a:t>
            </a:r>
            <a:r>
              <a:rPr lang="en-GB" sz="2800" b="1" dirty="0" err="1">
                <a:solidFill>
                  <a:srgbClr val="228480"/>
                </a:solidFill>
                <a:latin typeface="+mn-lt"/>
              </a:rPr>
              <a:t>Mañosa</a:t>
            </a:r>
            <a:r>
              <a:rPr lang="en-GB" sz="2800" b="1" dirty="0">
                <a:solidFill>
                  <a:srgbClr val="228480"/>
                </a:solidFill>
                <a:latin typeface="+mn-lt"/>
              </a:rPr>
              <a:t> Nyblon</a:t>
            </a:r>
            <a:br>
              <a:rPr lang="en-GB" sz="2800" b="1" dirty="0">
                <a:solidFill>
                  <a:srgbClr val="228480"/>
                </a:solidFill>
                <a:latin typeface="+mn-lt"/>
              </a:rPr>
            </a:br>
            <a:r>
              <a:rPr lang="en-GB" sz="2800" dirty="0">
                <a:solidFill>
                  <a:srgbClr val="228480"/>
                </a:solidFill>
                <a:latin typeface="+mn-lt"/>
              </a:rPr>
              <a:t>Learning for Sustainability Scotland</a:t>
            </a:r>
            <a:br>
              <a:rPr lang="en-GB" sz="5400" dirty="0">
                <a:solidFill>
                  <a:srgbClr val="228480"/>
                </a:solidFill>
              </a:rPr>
            </a:br>
            <a:endParaRPr lang="en-GB" sz="4900" dirty="0">
              <a:solidFill>
                <a:srgbClr val="228480"/>
              </a:solidFill>
              <a:latin typeface="+mn-lt"/>
            </a:endParaRPr>
          </a:p>
        </p:txBody>
      </p:sp>
      <p:pic>
        <p:nvPicPr>
          <p:cNvPr id="6" name="Picture 5">
            <a:extLst>
              <a:ext uri="{FF2B5EF4-FFF2-40B4-BE49-F238E27FC236}">
                <a16:creationId xmlns:a16="http://schemas.microsoft.com/office/drawing/2014/main" id="{8B3DB2F5-3D04-4F09-B267-EC5FFBE3BDCB}"/>
              </a:ext>
            </a:extLst>
          </p:cNvPr>
          <p:cNvPicPr>
            <a:picLocks noChangeAspect="1"/>
          </p:cNvPicPr>
          <p:nvPr/>
        </p:nvPicPr>
        <p:blipFill>
          <a:blip r:embed="rId3"/>
          <a:stretch>
            <a:fillRect/>
          </a:stretch>
        </p:blipFill>
        <p:spPr>
          <a:xfrm>
            <a:off x="8591124" y="1502227"/>
            <a:ext cx="2762676" cy="3635829"/>
          </a:xfrm>
          <a:prstGeom prst="rect">
            <a:avLst/>
          </a:prstGeom>
          <a:effectLst>
            <a:softEdge rad="88900"/>
          </a:effectLst>
        </p:spPr>
      </p:pic>
    </p:spTree>
    <p:extLst>
      <p:ext uri="{BB962C8B-B14F-4D97-AF65-F5344CB8AC3E}">
        <p14:creationId xmlns:p14="http://schemas.microsoft.com/office/powerpoint/2010/main" val="337012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9A612-8E58-4A17-A92E-59A21BF2AAB4}"/>
              </a:ext>
            </a:extLst>
          </p:cNvPr>
          <p:cNvSpPr>
            <a:spLocks noGrp="1"/>
          </p:cNvSpPr>
          <p:nvPr>
            <p:ph type="ctrTitle"/>
          </p:nvPr>
        </p:nvSpPr>
        <p:spPr>
          <a:xfrm>
            <a:off x="233066" y="179271"/>
            <a:ext cx="5514591" cy="1045479"/>
          </a:xfrm>
        </p:spPr>
        <p:txBody>
          <a:bodyPr/>
          <a:lstStyle/>
          <a:p>
            <a:pPr algn="l"/>
            <a:r>
              <a:rPr lang="en-GB" b="1" dirty="0">
                <a:solidFill>
                  <a:srgbClr val="F4A956"/>
                </a:solidFill>
                <a:latin typeface="+mn-lt"/>
              </a:rPr>
              <a:t>Join us!</a:t>
            </a:r>
          </a:p>
        </p:txBody>
      </p:sp>
      <p:sp>
        <p:nvSpPr>
          <p:cNvPr id="3" name="Subtitle 2">
            <a:extLst>
              <a:ext uri="{FF2B5EF4-FFF2-40B4-BE49-F238E27FC236}">
                <a16:creationId xmlns:a16="http://schemas.microsoft.com/office/drawing/2014/main" id="{654B5246-7BB7-46BA-93A0-EEF7D0F7DFE7}"/>
              </a:ext>
            </a:extLst>
          </p:cNvPr>
          <p:cNvSpPr>
            <a:spLocks noGrp="1"/>
          </p:cNvSpPr>
          <p:nvPr>
            <p:ph type="subTitle" idx="1"/>
          </p:nvPr>
        </p:nvSpPr>
        <p:spPr>
          <a:xfrm>
            <a:off x="233066" y="2242176"/>
            <a:ext cx="9970350" cy="2169049"/>
          </a:xfrm>
        </p:spPr>
        <p:txBody>
          <a:bodyPr>
            <a:noAutofit/>
          </a:bodyPr>
          <a:lstStyle/>
          <a:p>
            <a:pPr algn="l"/>
            <a:r>
              <a:rPr lang="en-GB" sz="3200" b="1" dirty="0">
                <a:solidFill>
                  <a:schemeClr val="bg1"/>
                </a:solidFill>
                <a:hlinkClick r:id="rId2">
                  <a:extLst>
                    <a:ext uri="{A12FA001-AC4F-418D-AE19-62706E023703}">
                      <ahyp:hlinkClr xmlns:ahyp="http://schemas.microsoft.com/office/drawing/2018/hyperlinkcolor" val="tx"/>
                    </a:ext>
                  </a:extLst>
                </a:hlinkClick>
              </a:rPr>
              <a:t>www.learningforsustainabilityscotland.org</a:t>
            </a:r>
            <a:endParaRPr lang="en-GB" sz="3200" b="1" dirty="0">
              <a:solidFill>
                <a:schemeClr val="bg1"/>
              </a:solidFill>
            </a:endParaRPr>
          </a:p>
          <a:p>
            <a:pPr algn="l"/>
            <a:endParaRPr lang="en-GB" sz="3200" b="1" dirty="0">
              <a:solidFill>
                <a:schemeClr val="bg1"/>
              </a:solidFill>
            </a:endParaRPr>
          </a:p>
          <a:p>
            <a:pPr algn="l"/>
            <a:endParaRPr lang="en-GB" sz="3200" b="1" dirty="0">
              <a:solidFill>
                <a:schemeClr val="bg1"/>
              </a:solidFill>
            </a:endParaRPr>
          </a:p>
          <a:p>
            <a:endParaRPr lang="en-GB" sz="3200" i="1" dirty="0">
              <a:solidFill>
                <a:schemeClr val="bg1"/>
              </a:solidFill>
            </a:endParaRPr>
          </a:p>
        </p:txBody>
      </p:sp>
      <p:pic>
        <p:nvPicPr>
          <p:cNvPr id="6" name="Picture 5">
            <a:extLst>
              <a:ext uri="{FF2B5EF4-FFF2-40B4-BE49-F238E27FC236}">
                <a16:creationId xmlns:a16="http://schemas.microsoft.com/office/drawing/2014/main" id="{83130AB0-CD0A-40EA-93D1-09A76FECA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232" y="2982544"/>
            <a:ext cx="2073589" cy="2073589"/>
          </a:xfrm>
          <a:prstGeom prst="rect">
            <a:avLst/>
          </a:prstGeom>
        </p:spPr>
      </p:pic>
    </p:spTree>
    <p:extLst>
      <p:ext uri="{BB962C8B-B14F-4D97-AF65-F5344CB8AC3E}">
        <p14:creationId xmlns:p14="http://schemas.microsoft.com/office/powerpoint/2010/main" val="347945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FF696-62B2-4235-AF8E-868A75A09C59}"/>
              </a:ext>
            </a:extLst>
          </p:cNvPr>
          <p:cNvSpPr>
            <a:spLocks noGrp="1"/>
          </p:cNvSpPr>
          <p:nvPr>
            <p:ph type="title"/>
          </p:nvPr>
        </p:nvSpPr>
        <p:spPr>
          <a:xfrm>
            <a:off x="291397" y="91727"/>
            <a:ext cx="10515600" cy="836692"/>
          </a:xfrm>
        </p:spPr>
        <p:txBody>
          <a:bodyPr>
            <a:normAutofit/>
          </a:bodyPr>
          <a:lstStyle/>
          <a:p>
            <a:r>
              <a:rPr lang="en-GB" sz="3600" b="1" dirty="0">
                <a:solidFill>
                  <a:srgbClr val="228480"/>
                </a:solidFill>
                <a:latin typeface="+mn-lt"/>
              </a:rPr>
              <a:t>Welcome</a:t>
            </a:r>
          </a:p>
        </p:txBody>
      </p:sp>
      <p:sp>
        <p:nvSpPr>
          <p:cNvPr id="6" name="Rectangle 5">
            <a:extLst>
              <a:ext uri="{FF2B5EF4-FFF2-40B4-BE49-F238E27FC236}">
                <a16:creationId xmlns:a16="http://schemas.microsoft.com/office/drawing/2014/main" id="{7944B6BF-0CBB-4393-B64E-81E44CDE3F97}"/>
              </a:ext>
            </a:extLst>
          </p:cNvPr>
          <p:cNvSpPr/>
          <p:nvPr/>
        </p:nvSpPr>
        <p:spPr>
          <a:xfrm>
            <a:off x="291397" y="1004161"/>
            <a:ext cx="6836517" cy="4849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lumMod val="75000"/>
                    <a:lumOff val="25000"/>
                  </a:schemeClr>
                </a:solidFill>
              </a:rPr>
              <a:t>Please…</a:t>
            </a:r>
          </a:p>
          <a:p>
            <a:pPr marL="342900" indent="-342900">
              <a:buFont typeface="Arial" panose="020B0604020202020204" pitchFamily="34" charset="0"/>
              <a:buChar char="•"/>
            </a:pPr>
            <a:r>
              <a:rPr lang="en-GB" sz="2800" b="1" dirty="0">
                <a:solidFill>
                  <a:schemeClr val="tx1">
                    <a:lumMod val="75000"/>
                    <a:lumOff val="25000"/>
                  </a:schemeClr>
                </a:solidFill>
              </a:rPr>
              <a:t>Introduce yourself in the chat box</a:t>
            </a:r>
          </a:p>
          <a:p>
            <a:pPr marL="342900" indent="-342900">
              <a:buFont typeface="Arial" panose="020B0604020202020204" pitchFamily="34" charset="0"/>
              <a:buChar char="•"/>
            </a:pPr>
            <a:r>
              <a:rPr lang="en-GB" sz="2800" b="1" dirty="0">
                <a:solidFill>
                  <a:schemeClr val="tx1">
                    <a:lumMod val="75000"/>
                    <a:lumOff val="25000"/>
                  </a:schemeClr>
                </a:solidFill>
              </a:rPr>
              <a:t>Mute your audio</a:t>
            </a:r>
          </a:p>
          <a:p>
            <a:pPr marL="342900" indent="-342900">
              <a:buFont typeface="Arial" panose="020B0604020202020204" pitchFamily="34" charset="0"/>
              <a:buChar char="•"/>
            </a:pPr>
            <a:r>
              <a:rPr lang="en-GB" sz="2800" b="1" dirty="0">
                <a:solidFill>
                  <a:schemeClr val="tx1">
                    <a:lumMod val="75000"/>
                    <a:lumOff val="25000"/>
                  </a:schemeClr>
                </a:solidFill>
              </a:rPr>
              <a:t>Put any questions in the chat box.</a:t>
            </a:r>
            <a:endParaRPr lang="en-GB" sz="2400" dirty="0">
              <a:solidFill>
                <a:schemeClr val="tx1">
                  <a:lumMod val="75000"/>
                  <a:lumOff val="25000"/>
                </a:schemeClr>
              </a:solidFill>
            </a:endParaRPr>
          </a:p>
          <a:p>
            <a:endParaRPr lang="en-GB" sz="2800" i="1" dirty="0">
              <a:solidFill>
                <a:schemeClr val="tx1">
                  <a:lumMod val="75000"/>
                  <a:lumOff val="25000"/>
                </a:schemeClr>
              </a:solidFill>
            </a:endParaRPr>
          </a:p>
        </p:txBody>
      </p:sp>
      <p:pic>
        <p:nvPicPr>
          <p:cNvPr id="8" name="Picture 7">
            <a:extLst>
              <a:ext uri="{FF2B5EF4-FFF2-40B4-BE49-F238E27FC236}">
                <a16:creationId xmlns:a16="http://schemas.microsoft.com/office/drawing/2014/main" id="{D66B23FB-EF35-467B-9E09-E280F2517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189" y="1462034"/>
            <a:ext cx="2950448" cy="3933930"/>
          </a:xfrm>
          <a:prstGeom prst="rect">
            <a:avLst/>
          </a:prstGeom>
          <a:effectLst>
            <a:softEdge rad="101600"/>
          </a:effectLst>
        </p:spPr>
      </p:pic>
    </p:spTree>
    <p:extLst>
      <p:ext uri="{BB962C8B-B14F-4D97-AF65-F5344CB8AC3E}">
        <p14:creationId xmlns:p14="http://schemas.microsoft.com/office/powerpoint/2010/main" val="81241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44B6BF-0CBB-4393-B64E-81E44CDE3F97}"/>
              </a:ext>
            </a:extLst>
          </p:cNvPr>
          <p:cNvSpPr/>
          <p:nvPr/>
        </p:nvSpPr>
        <p:spPr>
          <a:xfrm>
            <a:off x="291397" y="1663916"/>
            <a:ext cx="11225689" cy="4849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lumMod val="75000"/>
                    <a:lumOff val="25000"/>
                  </a:schemeClr>
                </a:solidFill>
              </a:rPr>
              <a:t>16:00		Welcome, introduction, and aims</a:t>
            </a:r>
          </a:p>
          <a:p>
            <a:r>
              <a:rPr lang="en-GB" sz="2800" b="1" dirty="0">
                <a:solidFill>
                  <a:schemeClr val="tx1">
                    <a:lumMod val="75000"/>
                    <a:lumOff val="25000"/>
                  </a:schemeClr>
                </a:solidFill>
              </a:rPr>
              <a:t>		</a:t>
            </a:r>
            <a:r>
              <a:rPr lang="en-GB" sz="2400" i="1" dirty="0">
                <a:solidFill>
                  <a:schemeClr val="tx1">
                    <a:lumMod val="75000"/>
                    <a:lumOff val="25000"/>
                  </a:schemeClr>
                </a:solidFill>
              </a:rPr>
              <a:t>Cecilia </a:t>
            </a:r>
            <a:r>
              <a:rPr lang="en-GB" sz="2400" i="1" dirty="0" err="1">
                <a:solidFill>
                  <a:schemeClr val="tx1">
                    <a:lumMod val="75000"/>
                    <a:lumOff val="25000"/>
                  </a:schemeClr>
                </a:solidFill>
              </a:rPr>
              <a:t>Mañosa</a:t>
            </a:r>
            <a:r>
              <a:rPr lang="en-GB" sz="2400" i="1" dirty="0">
                <a:solidFill>
                  <a:schemeClr val="tx1">
                    <a:lumMod val="75000"/>
                    <a:lumOff val="25000"/>
                  </a:schemeClr>
                </a:solidFill>
              </a:rPr>
              <a:t> Nyblon, Learning for Sustainability Scotland</a:t>
            </a:r>
          </a:p>
          <a:p>
            <a:endParaRPr lang="en-GB" sz="2400" dirty="0">
              <a:solidFill>
                <a:schemeClr val="tx1">
                  <a:lumMod val="75000"/>
                  <a:lumOff val="25000"/>
                </a:schemeClr>
              </a:solidFill>
            </a:endParaRPr>
          </a:p>
          <a:p>
            <a:r>
              <a:rPr lang="en-GB" sz="2800" b="1" dirty="0">
                <a:solidFill>
                  <a:schemeClr val="tx1">
                    <a:lumMod val="75000"/>
                    <a:lumOff val="25000"/>
                  </a:schemeClr>
                </a:solidFill>
              </a:rPr>
              <a:t>16:15		Setting the scene</a:t>
            </a:r>
          </a:p>
          <a:p>
            <a:r>
              <a:rPr lang="en-GB" sz="2800" b="1" dirty="0">
                <a:solidFill>
                  <a:schemeClr val="tx1">
                    <a:lumMod val="75000"/>
                    <a:lumOff val="25000"/>
                  </a:schemeClr>
                </a:solidFill>
              </a:rPr>
              <a:t>		</a:t>
            </a:r>
            <a:r>
              <a:rPr lang="en-GB" sz="2400" i="1" dirty="0">
                <a:solidFill>
                  <a:schemeClr val="tx1">
                    <a:lumMod val="75000"/>
                    <a:lumOff val="25000"/>
                  </a:schemeClr>
                </a:solidFill>
              </a:rPr>
              <a:t>Professor Lizzie Rushton, University of Stirling</a:t>
            </a:r>
            <a:endParaRPr lang="en-GB" sz="2400" dirty="0">
              <a:solidFill>
                <a:schemeClr val="tx1">
                  <a:lumMod val="75000"/>
                  <a:lumOff val="25000"/>
                </a:schemeClr>
              </a:solidFill>
            </a:endParaRPr>
          </a:p>
          <a:p>
            <a:endParaRPr lang="en-GB" sz="2800" b="1" dirty="0">
              <a:solidFill>
                <a:schemeClr val="tx1">
                  <a:lumMod val="75000"/>
                  <a:lumOff val="25000"/>
                </a:schemeClr>
              </a:solidFill>
            </a:endParaRPr>
          </a:p>
          <a:p>
            <a:r>
              <a:rPr lang="en-GB" sz="2800" b="1" dirty="0">
                <a:solidFill>
                  <a:schemeClr val="tx1">
                    <a:lumMod val="75000"/>
                    <a:lumOff val="25000"/>
                  </a:schemeClr>
                </a:solidFill>
              </a:rPr>
              <a:t>16:20		Group conversations</a:t>
            </a:r>
          </a:p>
          <a:p>
            <a:r>
              <a:rPr lang="en-GB" sz="2800" b="1" dirty="0">
                <a:solidFill>
                  <a:schemeClr val="tx1">
                    <a:lumMod val="75000"/>
                    <a:lumOff val="25000"/>
                  </a:schemeClr>
                </a:solidFill>
              </a:rPr>
              <a:t>		</a:t>
            </a:r>
            <a:r>
              <a:rPr lang="en-GB" sz="2400" i="1" dirty="0">
                <a:solidFill>
                  <a:schemeClr val="tx1">
                    <a:lumMod val="75000"/>
                    <a:lumOff val="25000"/>
                  </a:schemeClr>
                </a:solidFill>
              </a:rPr>
              <a:t>All participants</a:t>
            </a:r>
          </a:p>
          <a:p>
            <a:endParaRPr lang="en-GB" sz="2800" b="1" i="1" dirty="0">
              <a:solidFill>
                <a:schemeClr val="tx1">
                  <a:lumMod val="75000"/>
                  <a:lumOff val="25000"/>
                </a:schemeClr>
              </a:solidFill>
            </a:endParaRPr>
          </a:p>
          <a:p>
            <a:r>
              <a:rPr lang="en-GB" sz="2800" b="1" dirty="0">
                <a:solidFill>
                  <a:schemeClr val="tx1">
                    <a:lumMod val="75000"/>
                    <a:lumOff val="25000"/>
                  </a:schemeClr>
                </a:solidFill>
              </a:rPr>
              <a:t>16:45		Summary and next steps</a:t>
            </a:r>
          </a:p>
          <a:p>
            <a:endParaRPr lang="en-GB" sz="2800" b="1" dirty="0">
              <a:solidFill>
                <a:schemeClr val="tx1">
                  <a:lumMod val="75000"/>
                  <a:lumOff val="25000"/>
                </a:schemeClr>
              </a:solidFill>
            </a:endParaRPr>
          </a:p>
          <a:p>
            <a:r>
              <a:rPr lang="en-GB" sz="2800" b="1" dirty="0">
                <a:solidFill>
                  <a:schemeClr val="tx1">
                    <a:lumMod val="75000"/>
                    <a:lumOff val="25000"/>
                  </a:schemeClr>
                </a:solidFill>
              </a:rPr>
              <a:t>17:00		Close</a:t>
            </a:r>
            <a:endParaRPr lang="en-GB" sz="2400" dirty="0">
              <a:solidFill>
                <a:schemeClr val="tx1">
                  <a:lumMod val="75000"/>
                  <a:lumOff val="25000"/>
                </a:schemeClr>
              </a:solidFill>
            </a:endParaRPr>
          </a:p>
          <a:p>
            <a:endParaRPr lang="en-GB" sz="2800" i="1" dirty="0">
              <a:solidFill>
                <a:schemeClr val="tx1">
                  <a:lumMod val="75000"/>
                  <a:lumOff val="25000"/>
                </a:schemeClr>
              </a:solidFill>
            </a:endParaRPr>
          </a:p>
        </p:txBody>
      </p:sp>
      <p:sp>
        <p:nvSpPr>
          <p:cNvPr id="7" name="Title 1">
            <a:extLst>
              <a:ext uri="{FF2B5EF4-FFF2-40B4-BE49-F238E27FC236}">
                <a16:creationId xmlns:a16="http://schemas.microsoft.com/office/drawing/2014/main" id="{E72C2AD4-A411-4E32-AFCE-AD8E8215F047}"/>
              </a:ext>
            </a:extLst>
          </p:cNvPr>
          <p:cNvSpPr txBox="1">
            <a:spLocks/>
          </p:cNvSpPr>
          <p:nvPr/>
        </p:nvSpPr>
        <p:spPr>
          <a:xfrm>
            <a:off x="291397" y="91727"/>
            <a:ext cx="10515600" cy="836692"/>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solidFill>
                  <a:srgbClr val="228480"/>
                </a:solidFill>
                <a:latin typeface="+mn-lt"/>
              </a:rPr>
              <a:t>Webinar overview</a:t>
            </a:r>
          </a:p>
        </p:txBody>
      </p:sp>
    </p:spTree>
    <p:extLst>
      <p:ext uri="{BB962C8B-B14F-4D97-AF65-F5344CB8AC3E}">
        <p14:creationId xmlns:p14="http://schemas.microsoft.com/office/powerpoint/2010/main" val="1325793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7BE52A-1212-9F2E-CAB1-E453978669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757"/>
            <a:ext cx="12195123" cy="6859757"/>
          </a:xfrm>
          <a:prstGeom prst="rect">
            <a:avLst/>
          </a:prstGeom>
        </p:spPr>
      </p:pic>
      <p:sp>
        <p:nvSpPr>
          <p:cNvPr id="2" name="Title 1">
            <a:extLst>
              <a:ext uri="{FF2B5EF4-FFF2-40B4-BE49-F238E27FC236}">
                <a16:creationId xmlns:a16="http://schemas.microsoft.com/office/drawing/2014/main" id="{19F9A612-8E58-4A17-A92E-59A21BF2AAB4}"/>
              </a:ext>
            </a:extLst>
          </p:cNvPr>
          <p:cNvSpPr>
            <a:spLocks noGrp="1"/>
          </p:cNvSpPr>
          <p:nvPr>
            <p:ph type="ctrTitle"/>
          </p:nvPr>
        </p:nvSpPr>
        <p:spPr>
          <a:xfrm>
            <a:off x="524171" y="1263962"/>
            <a:ext cx="7433285" cy="3807417"/>
          </a:xfrm>
        </p:spPr>
        <p:txBody>
          <a:bodyPr>
            <a:normAutofit/>
          </a:bodyPr>
          <a:lstStyle/>
          <a:p>
            <a:pPr algn="l"/>
            <a:r>
              <a:rPr lang="en-GB" sz="5300" b="1" dirty="0">
                <a:solidFill>
                  <a:srgbClr val="F4A956"/>
                </a:solidFill>
                <a:latin typeface="+mn-lt"/>
              </a:rPr>
              <a:t>Introduction and Aims</a:t>
            </a:r>
            <a:br>
              <a:rPr lang="en-GB" sz="5300" b="1" dirty="0">
                <a:solidFill>
                  <a:srgbClr val="F4A956"/>
                </a:solidFill>
                <a:latin typeface="+mn-lt"/>
              </a:rPr>
            </a:br>
            <a:br>
              <a:rPr lang="en-GB" sz="3600" b="1" dirty="0">
                <a:solidFill>
                  <a:srgbClr val="009999"/>
                </a:solidFill>
                <a:latin typeface="+mn-lt"/>
              </a:rPr>
            </a:br>
            <a:r>
              <a:rPr lang="en-GB" sz="2800" b="1" dirty="0">
                <a:solidFill>
                  <a:srgbClr val="228480"/>
                </a:solidFill>
                <a:latin typeface="+mn-lt"/>
              </a:rPr>
              <a:t>Cecilia </a:t>
            </a:r>
            <a:r>
              <a:rPr lang="en-GB" sz="2800" b="1" dirty="0" err="1">
                <a:solidFill>
                  <a:srgbClr val="228480"/>
                </a:solidFill>
                <a:latin typeface="+mn-lt"/>
              </a:rPr>
              <a:t>Mañosa</a:t>
            </a:r>
            <a:r>
              <a:rPr lang="en-GB" sz="2800" b="1" dirty="0">
                <a:solidFill>
                  <a:srgbClr val="228480"/>
                </a:solidFill>
                <a:latin typeface="+mn-lt"/>
              </a:rPr>
              <a:t> Nyblon</a:t>
            </a:r>
            <a:br>
              <a:rPr lang="en-GB" sz="2800" b="1" dirty="0">
                <a:solidFill>
                  <a:srgbClr val="228480"/>
                </a:solidFill>
                <a:latin typeface="+mn-lt"/>
              </a:rPr>
            </a:br>
            <a:r>
              <a:rPr lang="en-GB" sz="2800" dirty="0">
                <a:solidFill>
                  <a:srgbClr val="228480"/>
                </a:solidFill>
                <a:latin typeface="+mn-lt"/>
              </a:rPr>
              <a:t>Learning for Sustainability Scotland</a:t>
            </a:r>
            <a:br>
              <a:rPr lang="en-GB" sz="5400" dirty="0">
                <a:solidFill>
                  <a:srgbClr val="228480"/>
                </a:solidFill>
              </a:rPr>
            </a:br>
            <a:endParaRPr lang="en-GB" sz="4900" dirty="0">
              <a:solidFill>
                <a:srgbClr val="228480"/>
              </a:solidFill>
              <a:latin typeface="+mn-lt"/>
            </a:endParaRPr>
          </a:p>
        </p:txBody>
      </p:sp>
      <p:sp>
        <p:nvSpPr>
          <p:cNvPr id="6" name="Rectangle: Rounded Corners 5">
            <a:extLst>
              <a:ext uri="{FF2B5EF4-FFF2-40B4-BE49-F238E27FC236}">
                <a16:creationId xmlns:a16="http://schemas.microsoft.com/office/drawing/2014/main" id="{AD1C0194-5512-4849-BE38-422E5EE9A2DC}"/>
              </a:ext>
            </a:extLst>
          </p:cNvPr>
          <p:cNvSpPr/>
          <p:nvPr/>
        </p:nvSpPr>
        <p:spPr>
          <a:xfrm>
            <a:off x="7380513" y="1994231"/>
            <a:ext cx="4122965" cy="2867779"/>
          </a:xfrm>
          <a:prstGeom prst="roundRect">
            <a:avLst/>
          </a:prstGeom>
          <a:blipFill>
            <a:blip r:embed="rId3"/>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939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44B6BF-0CBB-4393-B64E-81E44CDE3F97}"/>
              </a:ext>
            </a:extLst>
          </p:cNvPr>
          <p:cNvSpPr/>
          <p:nvPr/>
        </p:nvSpPr>
        <p:spPr>
          <a:xfrm>
            <a:off x="291397" y="1648993"/>
            <a:ext cx="11236574" cy="3934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SzPts val="1000"/>
              <a:buFont typeface="Symbol" panose="05050102010706020507" pitchFamily="18" charset="2"/>
              <a:buChar char=""/>
              <a:tabLst>
                <a:tab pos="457200" algn="l"/>
              </a:tabLst>
            </a:pPr>
            <a:r>
              <a:rPr lang="en-GB" sz="2400" b="1" dirty="0">
                <a:solidFill>
                  <a:srgbClr val="228480"/>
                </a:solidFill>
              </a:rPr>
              <a:t>Find out more </a:t>
            </a:r>
            <a:r>
              <a:rPr lang="en-GB" sz="2400" dirty="0">
                <a:solidFill>
                  <a:schemeClr val="tx1">
                    <a:lumMod val="75000"/>
                    <a:lumOff val="25000"/>
                  </a:schemeClr>
                </a:solidFill>
              </a:rPr>
              <a:t>about the proposed accreditation process and </a:t>
            </a:r>
            <a:r>
              <a:rPr lang="en-GB" sz="2400" dirty="0">
                <a:solidFill>
                  <a:schemeClr val="tx1"/>
                </a:solidFill>
                <a:effectLst/>
                <a:ea typeface="Times New Roman" panose="02020603050405020304" pitchFamily="18" charset="0"/>
              </a:rPr>
              <a:t>requirements review proposed by GTC Scotland.</a:t>
            </a:r>
          </a:p>
          <a:p>
            <a:pPr lvl="0">
              <a:buSzPts val="1000"/>
              <a:tabLst>
                <a:tab pos="457200" algn="l"/>
              </a:tabLst>
            </a:pPr>
            <a:endParaRPr lang="en-GB" sz="2400" dirty="0">
              <a:solidFill>
                <a:schemeClr val="tx1"/>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2400" b="1" dirty="0">
                <a:solidFill>
                  <a:srgbClr val="228480"/>
                </a:solidFill>
                <a:effectLst/>
                <a:ea typeface="Times New Roman" panose="02020603050405020304" pitchFamily="18" charset="0"/>
              </a:rPr>
              <a:t>Encourage discussion and gather insights/perspectives</a:t>
            </a:r>
            <a:r>
              <a:rPr lang="en-GB" sz="2400" dirty="0">
                <a:solidFill>
                  <a:srgbClr val="228480"/>
                </a:solidFill>
                <a:effectLst/>
                <a:ea typeface="Times New Roman" panose="02020603050405020304" pitchFamily="18" charset="0"/>
              </a:rPr>
              <a:t> </a:t>
            </a:r>
            <a:r>
              <a:rPr lang="en-GB" sz="2400" dirty="0">
                <a:solidFill>
                  <a:schemeClr val="tx1"/>
                </a:solidFill>
                <a:effectLst/>
                <a:ea typeface="Times New Roman" panose="02020603050405020304" pitchFamily="18" charset="0"/>
              </a:rPr>
              <a:t>on the format of the review and the place of Learning for Sustainability in this.</a:t>
            </a:r>
          </a:p>
          <a:p>
            <a:pPr lvl="0">
              <a:buSzPts val="1000"/>
              <a:tabLst>
                <a:tab pos="457200" algn="l"/>
              </a:tabLst>
            </a:pPr>
            <a:endParaRPr lang="en-GB" sz="2400" dirty="0">
              <a:solidFill>
                <a:schemeClr val="tx1"/>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2400" b="1" dirty="0">
                <a:solidFill>
                  <a:srgbClr val="228480"/>
                </a:solidFill>
                <a:effectLst/>
                <a:ea typeface="Times New Roman" panose="02020603050405020304" pitchFamily="18" charset="0"/>
              </a:rPr>
              <a:t>Collate input</a:t>
            </a:r>
            <a:r>
              <a:rPr lang="en-GB" sz="2400" dirty="0">
                <a:solidFill>
                  <a:srgbClr val="228480"/>
                </a:solidFill>
                <a:effectLst/>
                <a:ea typeface="Times New Roman" panose="02020603050405020304" pitchFamily="18" charset="0"/>
              </a:rPr>
              <a:t> </a:t>
            </a:r>
            <a:r>
              <a:rPr lang="en-GB" sz="2400" dirty="0">
                <a:solidFill>
                  <a:schemeClr val="tx1"/>
                </a:solidFill>
                <a:effectLst/>
                <a:ea typeface="Times New Roman" panose="02020603050405020304" pitchFamily="18" charset="0"/>
              </a:rPr>
              <a:t>from participants to inform a response from </a:t>
            </a:r>
            <a:r>
              <a:rPr lang="en-GB" sz="2400" dirty="0" err="1">
                <a:solidFill>
                  <a:schemeClr val="tx1"/>
                </a:solidFill>
                <a:effectLst/>
                <a:ea typeface="Times New Roman" panose="02020603050405020304" pitchFamily="18" charset="0"/>
              </a:rPr>
              <a:t>LfSS</a:t>
            </a:r>
            <a:r>
              <a:rPr lang="en-GB" sz="2400" dirty="0">
                <a:solidFill>
                  <a:schemeClr val="tx1"/>
                </a:solidFill>
                <a:effectLst/>
                <a:ea typeface="Times New Roman" panose="02020603050405020304" pitchFamily="18" charset="0"/>
              </a:rPr>
              <a:t> to the Consultation</a:t>
            </a:r>
          </a:p>
          <a:p>
            <a:pPr lvl="0">
              <a:buSzPts val="1000"/>
              <a:tabLst>
                <a:tab pos="457200" algn="l"/>
              </a:tabLst>
            </a:pPr>
            <a:endParaRPr lang="en-GB" sz="2400" dirty="0">
              <a:solidFill>
                <a:schemeClr val="tx1"/>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2400" b="1" dirty="0">
                <a:solidFill>
                  <a:srgbClr val="228480"/>
                </a:solidFill>
                <a:effectLst/>
                <a:ea typeface="Times New Roman" panose="02020603050405020304" pitchFamily="18" charset="0"/>
              </a:rPr>
              <a:t>Support and encourage participants</a:t>
            </a:r>
            <a:r>
              <a:rPr lang="en-GB" sz="2400" dirty="0">
                <a:solidFill>
                  <a:srgbClr val="228480"/>
                </a:solidFill>
                <a:effectLst/>
                <a:ea typeface="Times New Roman" panose="02020603050405020304" pitchFamily="18" charset="0"/>
              </a:rPr>
              <a:t> </a:t>
            </a:r>
            <a:r>
              <a:rPr lang="en-GB" sz="2400" dirty="0">
                <a:solidFill>
                  <a:schemeClr val="tx1"/>
                </a:solidFill>
                <a:effectLst/>
                <a:ea typeface="Times New Roman" panose="02020603050405020304" pitchFamily="18" charset="0"/>
              </a:rPr>
              <a:t>to submit their own informed, independent contributions to the Consultation</a:t>
            </a:r>
            <a:endParaRPr lang="en-GB" sz="2400" dirty="0">
              <a:solidFill>
                <a:schemeClr val="tx1"/>
              </a:solidFill>
              <a:effectLst/>
              <a:ea typeface="Calibri" panose="020F0502020204030204" pitchFamily="34" charset="0"/>
            </a:endParaRPr>
          </a:p>
          <a:p>
            <a:pPr marL="457200" indent="-457200">
              <a:buFont typeface="Arial" panose="020B0604020202020204" pitchFamily="34" charset="0"/>
              <a:buChar char="•"/>
            </a:pPr>
            <a:endParaRPr lang="en-GB" sz="2400" i="1" dirty="0">
              <a:solidFill>
                <a:schemeClr val="tx1"/>
              </a:solidFill>
            </a:endParaRPr>
          </a:p>
          <a:p>
            <a:endParaRPr lang="en-GB" sz="2400" dirty="0">
              <a:solidFill>
                <a:schemeClr val="tx1">
                  <a:lumMod val="75000"/>
                  <a:lumOff val="25000"/>
                </a:schemeClr>
              </a:solidFill>
            </a:endParaRPr>
          </a:p>
          <a:p>
            <a:endParaRPr lang="en-GB" sz="2800" i="1" dirty="0">
              <a:solidFill>
                <a:schemeClr val="tx1">
                  <a:lumMod val="75000"/>
                  <a:lumOff val="25000"/>
                </a:schemeClr>
              </a:solidFill>
            </a:endParaRPr>
          </a:p>
        </p:txBody>
      </p:sp>
      <p:sp>
        <p:nvSpPr>
          <p:cNvPr id="7" name="Title 1">
            <a:extLst>
              <a:ext uri="{FF2B5EF4-FFF2-40B4-BE49-F238E27FC236}">
                <a16:creationId xmlns:a16="http://schemas.microsoft.com/office/drawing/2014/main" id="{E72C2AD4-A411-4E32-AFCE-AD8E8215F047}"/>
              </a:ext>
            </a:extLst>
          </p:cNvPr>
          <p:cNvSpPr txBox="1">
            <a:spLocks/>
          </p:cNvSpPr>
          <p:nvPr/>
        </p:nvSpPr>
        <p:spPr>
          <a:xfrm>
            <a:off x="291397" y="91727"/>
            <a:ext cx="10515600" cy="836692"/>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solidFill>
                  <a:srgbClr val="228480"/>
                </a:solidFill>
                <a:latin typeface="+mn-lt"/>
              </a:rPr>
              <a:t>Aims of this webinar</a:t>
            </a:r>
          </a:p>
        </p:txBody>
      </p:sp>
      <p:sp>
        <p:nvSpPr>
          <p:cNvPr id="2" name="Rectangle: Rounded Corners 1">
            <a:extLst>
              <a:ext uri="{FF2B5EF4-FFF2-40B4-BE49-F238E27FC236}">
                <a16:creationId xmlns:a16="http://schemas.microsoft.com/office/drawing/2014/main" id="{03E4C26E-B8C4-42B8-B7D0-1C5CCC3F575D}"/>
              </a:ext>
            </a:extLst>
          </p:cNvPr>
          <p:cNvSpPr/>
          <p:nvPr/>
        </p:nvSpPr>
        <p:spPr>
          <a:xfrm>
            <a:off x="1730338" y="5389393"/>
            <a:ext cx="8358691" cy="753224"/>
          </a:xfrm>
          <a:prstGeom prst="roundRect">
            <a:avLst/>
          </a:prstGeom>
          <a:solidFill>
            <a:srgbClr val="F4A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dirty="0">
              <a:solidFill>
                <a:schemeClr val="tx1">
                  <a:lumMod val="65000"/>
                  <a:lumOff val="35000"/>
                </a:schemeClr>
              </a:solidFill>
            </a:endParaRPr>
          </a:p>
          <a:p>
            <a:pPr algn="ctr"/>
            <a:r>
              <a:rPr lang="en-GB" sz="1800" b="1" dirty="0">
                <a:solidFill>
                  <a:schemeClr val="tx1">
                    <a:lumMod val="65000"/>
                    <a:lumOff val="35000"/>
                  </a:schemeClr>
                </a:solidFill>
              </a:rPr>
              <a:t>Deadline for responses to the Consultation: Thursday </a:t>
            </a:r>
            <a:r>
              <a:rPr lang="en-GB" sz="1800" b="1" dirty="0">
                <a:solidFill>
                  <a:schemeClr val="tx1">
                    <a:lumMod val="65000"/>
                    <a:lumOff val="35000"/>
                  </a:schemeClr>
                </a:solidFill>
                <a:effectLst/>
                <a:ea typeface="Times New Roman" panose="02020603050405020304" pitchFamily="18" charset="0"/>
              </a:rPr>
              <a:t>12</a:t>
            </a:r>
            <a:r>
              <a:rPr lang="en-GB" sz="1800" b="1" baseline="30000" dirty="0">
                <a:solidFill>
                  <a:schemeClr val="tx1">
                    <a:lumMod val="65000"/>
                    <a:lumOff val="35000"/>
                  </a:schemeClr>
                </a:solidFill>
                <a:effectLst/>
                <a:ea typeface="Times New Roman" panose="02020603050405020304" pitchFamily="18" charset="0"/>
              </a:rPr>
              <a:t>th</a:t>
            </a:r>
            <a:r>
              <a:rPr lang="en-GB" sz="1800" b="1" dirty="0">
                <a:solidFill>
                  <a:schemeClr val="tx1">
                    <a:lumMod val="65000"/>
                    <a:lumOff val="35000"/>
                  </a:schemeClr>
                </a:solidFill>
                <a:effectLst/>
                <a:ea typeface="Times New Roman" panose="02020603050405020304" pitchFamily="18" charset="0"/>
              </a:rPr>
              <a:t> March 2026</a:t>
            </a:r>
          </a:p>
          <a:p>
            <a:pPr algn="ctr"/>
            <a:endParaRPr lang="en-GB" dirty="0"/>
          </a:p>
        </p:txBody>
      </p:sp>
    </p:spTree>
    <p:extLst>
      <p:ext uri="{BB962C8B-B14F-4D97-AF65-F5344CB8AC3E}">
        <p14:creationId xmlns:p14="http://schemas.microsoft.com/office/powerpoint/2010/main" val="2454275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7BE52A-1212-9F2E-CAB1-E453978669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757"/>
            <a:ext cx="12195123" cy="6859757"/>
          </a:xfrm>
          <a:prstGeom prst="rect">
            <a:avLst/>
          </a:prstGeom>
        </p:spPr>
      </p:pic>
      <p:sp>
        <p:nvSpPr>
          <p:cNvPr id="2" name="Title 1">
            <a:extLst>
              <a:ext uri="{FF2B5EF4-FFF2-40B4-BE49-F238E27FC236}">
                <a16:creationId xmlns:a16="http://schemas.microsoft.com/office/drawing/2014/main" id="{19F9A612-8E58-4A17-A92E-59A21BF2AAB4}"/>
              </a:ext>
            </a:extLst>
          </p:cNvPr>
          <p:cNvSpPr>
            <a:spLocks noGrp="1"/>
          </p:cNvSpPr>
          <p:nvPr>
            <p:ph type="ctrTitle"/>
          </p:nvPr>
        </p:nvSpPr>
        <p:spPr>
          <a:xfrm>
            <a:off x="471228" y="1524412"/>
            <a:ext cx="7433285" cy="3807417"/>
          </a:xfrm>
        </p:spPr>
        <p:txBody>
          <a:bodyPr>
            <a:normAutofit/>
          </a:bodyPr>
          <a:lstStyle/>
          <a:p>
            <a:pPr algn="l"/>
            <a:r>
              <a:rPr lang="en-GB" sz="5300" b="1" dirty="0">
                <a:solidFill>
                  <a:srgbClr val="F4A956"/>
                </a:solidFill>
                <a:latin typeface="+mn-lt"/>
              </a:rPr>
              <a:t>Setting the scene</a:t>
            </a:r>
            <a:br>
              <a:rPr lang="en-GB" sz="5300" b="1" dirty="0">
                <a:solidFill>
                  <a:srgbClr val="F4A956"/>
                </a:solidFill>
                <a:latin typeface="+mn-lt"/>
              </a:rPr>
            </a:br>
            <a:br>
              <a:rPr lang="en-GB" sz="3600" b="1" dirty="0">
                <a:solidFill>
                  <a:srgbClr val="009999"/>
                </a:solidFill>
                <a:latin typeface="+mn-lt"/>
              </a:rPr>
            </a:br>
            <a:r>
              <a:rPr lang="en-GB" sz="2800" b="1" dirty="0">
                <a:solidFill>
                  <a:srgbClr val="228480"/>
                </a:solidFill>
                <a:latin typeface="+mn-lt"/>
              </a:rPr>
              <a:t>Professor Lizzie Rushton</a:t>
            </a:r>
            <a:br>
              <a:rPr lang="en-GB" sz="2800" b="1" dirty="0">
                <a:solidFill>
                  <a:srgbClr val="228480"/>
                </a:solidFill>
                <a:latin typeface="+mn-lt"/>
              </a:rPr>
            </a:br>
            <a:r>
              <a:rPr lang="en-GB" sz="2800" dirty="0">
                <a:solidFill>
                  <a:srgbClr val="228480"/>
                </a:solidFill>
                <a:latin typeface="+mn-lt"/>
              </a:rPr>
              <a:t>University of Stirling</a:t>
            </a:r>
            <a:br>
              <a:rPr lang="en-GB" sz="5400" dirty="0">
                <a:solidFill>
                  <a:srgbClr val="228480"/>
                </a:solidFill>
              </a:rPr>
            </a:br>
            <a:endParaRPr lang="en-GB" sz="4900" dirty="0">
              <a:solidFill>
                <a:srgbClr val="228480"/>
              </a:solidFill>
              <a:latin typeface="+mn-lt"/>
            </a:endParaRPr>
          </a:p>
        </p:txBody>
      </p:sp>
      <p:sp>
        <p:nvSpPr>
          <p:cNvPr id="7" name="Rectangle: Rounded Corners 6">
            <a:extLst>
              <a:ext uri="{FF2B5EF4-FFF2-40B4-BE49-F238E27FC236}">
                <a16:creationId xmlns:a16="http://schemas.microsoft.com/office/drawing/2014/main" id="{B9A7BFF7-FD0F-4E5F-B29B-183C1AA261D6}"/>
              </a:ext>
            </a:extLst>
          </p:cNvPr>
          <p:cNvSpPr/>
          <p:nvPr/>
        </p:nvSpPr>
        <p:spPr>
          <a:xfrm>
            <a:off x="6791369" y="1940131"/>
            <a:ext cx="4029031" cy="2977738"/>
          </a:xfrm>
          <a:prstGeom prst="roundRect">
            <a:avLst/>
          </a:prstGeom>
          <a:blipFill>
            <a:blip r:embed="rId3"/>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15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1898-3C11-F3EC-079C-418BBA86AFAD}"/>
              </a:ext>
            </a:extLst>
          </p:cNvPr>
          <p:cNvSpPr>
            <a:spLocks noGrp="1"/>
          </p:cNvSpPr>
          <p:nvPr>
            <p:ph type="title"/>
          </p:nvPr>
        </p:nvSpPr>
        <p:spPr>
          <a:xfrm>
            <a:off x="890960" y="349914"/>
            <a:ext cx="11040000" cy="607859"/>
          </a:xfrm>
        </p:spPr>
        <p:txBody>
          <a:bodyPr>
            <a:normAutofit fontScale="90000"/>
          </a:bodyPr>
          <a:lstStyle/>
          <a:p>
            <a:pPr algn="ctr"/>
            <a:r>
              <a:rPr lang="en-GB" dirty="0"/>
              <a:t>Context of </a:t>
            </a:r>
            <a:r>
              <a:rPr lang="en-GB" dirty="0" err="1"/>
              <a:t>LfS</a:t>
            </a:r>
            <a:r>
              <a:rPr lang="en-GB" dirty="0"/>
              <a:t> in Scotland</a:t>
            </a:r>
          </a:p>
        </p:txBody>
      </p:sp>
      <p:pic>
        <p:nvPicPr>
          <p:cNvPr id="5" name="Google Shape;114;p16">
            <a:extLst>
              <a:ext uri="{FF2B5EF4-FFF2-40B4-BE49-F238E27FC236}">
                <a16:creationId xmlns:a16="http://schemas.microsoft.com/office/drawing/2014/main" id="{594164BC-C90F-92A4-2AC5-6BB38BA2BBB1}"/>
              </a:ext>
            </a:extLst>
          </p:cNvPr>
          <p:cNvPicPr preferRelativeResize="0"/>
          <p:nvPr/>
        </p:nvPicPr>
        <p:blipFill>
          <a:blip r:embed="rId2">
            <a:alphaModFix/>
          </a:blip>
          <a:stretch>
            <a:fillRect/>
          </a:stretch>
        </p:blipFill>
        <p:spPr>
          <a:xfrm>
            <a:off x="198192" y="1412749"/>
            <a:ext cx="3742872" cy="2546604"/>
          </a:xfrm>
          <a:prstGeom prst="rect">
            <a:avLst/>
          </a:prstGeom>
          <a:noFill/>
          <a:ln>
            <a:noFill/>
          </a:ln>
        </p:spPr>
      </p:pic>
      <p:sp>
        <p:nvSpPr>
          <p:cNvPr id="6" name="TextBox 5">
            <a:extLst>
              <a:ext uri="{FF2B5EF4-FFF2-40B4-BE49-F238E27FC236}">
                <a16:creationId xmlns:a16="http://schemas.microsoft.com/office/drawing/2014/main" id="{83F7164D-8526-1CFC-605B-CF13DBDB195E}"/>
              </a:ext>
            </a:extLst>
          </p:cNvPr>
          <p:cNvSpPr txBox="1"/>
          <p:nvPr/>
        </p:nvSpPr>
        <p:spPr>
          <a:xfrm>
            <a:off x="4119980" y="1412749"/>
            <a:ext cx="7400616" cy="1477328"/>
          </a:xfrm>
          <a:prstGeom prst="rect">
            <a:avLst/>
          </a:prstGeom>
          <a:noFill/>
          <a:ln>
            <a:solidFill>
              <a:srgbClr val="3DA60E"/>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Scotland</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 Learning for Sustainability – brings together:</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Education for Sustainable Development</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Global Citizenship Education </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Outdoor Learning</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Integral to teachers’ and headteachers’ professional standards.</a:t>
            </a:r>
          </a:p>
        </p:txBody>
      </p:sp>
      <p:pic>
        <p:nvPicPr>
          <p:cNvPr id="9" name="Picture 8">
            <a:extLst>
              <a:ext uri="{FF2B5EF4-FFF2-40B4-BE49-F238E27FC236}">
                <a16:creationId xmlns:a16="http://schemas.microsoft.com/office/drawing/2014/main" id="{D58E6545-5E4A-7970-4645-A4180216AAEA}"/>
              </a:ext>
            </a:extLst>
          </p:cNvPr>
          <p:cNvPicPr>
            <a:picLocks noChangeAspect="1"/>
          </p:cNvPicPr>
          <p:nvPr/>
        </p:nvPicPr>
        <p:blipFill>
          <a:blip r:embed="rId3"/>
          <a:stretch>
            <a:fillRect/>
          </a:stretch>
        </p:blipFill>
        <p:spPr>
          <a:xfrm>
            <a:off x="8281066" y="3026081"/>
            <a:ext cx="1752029" cy="2520226"/>
          </a:xfrm>
          <a:prstGeom prst="rect">
            <a:avLst/>
          </a:prstGeom>
          <a:ln>
            <a:solidFill>
              <a:schemeClr val="tx1"/>
            </a:solidFill>
          </a:ln>
        </p:spPr>
      </p:pic>
      <p:pic>
        <p:nvPicPr>
          <p:cNvPr id="10" name="Picture 9">
            <a:extLst>
              <a:ext uri="{FF2B5EF4-FFF2-40B4-BE49-F238E27FC236}">
                <a16:creationId xmlns:a16="http://schemas.microsoft.com/office/drawing/2014/main" id="{A57DB5DF-D21F-7DE8-062A-8755150BC812}"/>
              </a:ext>
            </a:extLst>
          </p:cNvPr>
          <p:cNvPicPr>
            <a:picLocks noChangeAspect="1"/>
          </p:cNvPicPr>
          <p:nvPr/>
        </p:nvPicPr>
        <p:blipFill>
          <a:blip r:embed="rId4"/>
          <a:stretch>
            <a:fillRect/>
          </a:stretch>
        </p:blipFill>
        <p:spPr>
          <a:xfrm>
            <a:off x="6319994" y="3026081"/>
            <a:ext cx="1752028" cy="2520228"/>
          </a:xfrm>
          <a:prstGeom prst="rect">
            <a:avLst/>
          </a:prstGeom>
          <a:ln>
            <a:solidFill>
              <a:schemeClr val="tx1"/>
            </a:solidFill>
          </a:ln>
        </p:spPr>
      </p:pic>
      <p:sp>
        <p:nvSpPr>
          <p:cNvPr id="11" name="Content Placeholder 3">
            <a:extLst>
              <a:ext uri="{FF2B5EF4-FFF2-40B4-BE49-F238E27FC236}">
                <a16:creationId xmlns:a16="http://schemas.microsoft.com/office/drawing/2014/main" id="{1A941D9A-6BDD-E95F-9F82-83B8FF06630A}"/>
              </a:ext>
            </a:extLst>
          </p:cNvPr>
          <p:cNvSpPr txBox="1">
            <a:spLocks/>
          </p:cNvSpPr>
          <p:nvPr/>
        </p:nvSpPr>
        <p:spPr>
          <a:xfrm>
            <a:off x="4266174" y="4543972"/>
            <a:ext cx="1752029" cy="823673"/>
          </a:xfrm>
          <a:prstGeom prst="rect">
            <a:avLst/>
          </a:prstGeom>
          <a:ln>
            <a:solidFill>
              <a:srgbClr val="002060"/>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746E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46E64"/>
                </a:solidFill>
                <a:latin typeface="+mn-lt"/>
                <a:ea typeface="+mn-ea"/>
                <a:cs typeface="+mn-cs"/>
              </a:defRPr>
            </a:lvl2pPr>
            <a:lvl3pPr marL="215989" indent="-215989" algn="l" defTabSz="914400" rtl="0" eaLnBrk="1" latinLnBrk="0" hangingPunct="1">
              <a:lnSpc>
                <a:spcPct val="90000"/>
              </a:lnSpc>
              <a:spcBef>
                <a:spcPts val="500"/>
              </a:spcBef>
              <a:buFont typeface="Arial" panose="020B0604020202020204" pitchFamily="34" charset="0"/>
              <a:buChar char="•"/>
              <a:defRPr sz="1800" kern="1200">
                <a:solidFill>
                  <a:srgbClr val="746E64"/>
                </a:solidFill>
                <a:latin typeface="+mn-lt"/>
                <a:ea typeface="+mn-ea"/>
                <a:cs typeface="+mn-cs"/>
              </a:defRPr>
            </a:lvl3pPr>
            <a:lvl4pPr marL="395981" indent="-215989" algn="l" defTabSz="914400" rtl="0" eaLnBrk="1" latinLnBrk="0" hangingPunct="1">
              <a:lnSpc>
                <a:spcPct val="90000"/>
              </a:lnSpc>
              <a:spcBef>
                <a:spcPts val="500"/>
              </a:spcBef>
              <a:buFont typeface="Symbol" pitchFamily="18" charset="2"/>
              <a:buChar char=""/>
              <a:defRPr sz="1800" kern="1200">
                <a:solidFill>
                  <a:srgbClr val="746E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46E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The four areas of Sustainable Learning Settings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GB" sz="1800" b="0" i="0" u="none" strike="noStrike" kern="1200" cap="none" spc="0" normalizeH="0" baseline="0" noProof="0" dirty="0" err="1">
                <a:ln>
                  <a:noFill/>
                </a:ln>
                <a:solidFill>
                  <a:prstClr val="black"/>
                </a:solidFill>
                <a:effectLst/>
                <a:uLnTx/>
                <a:uFillTx/>
                <a:latin typeface="Aptos" panose="02110004020202020204"/>
                <a:ea typeface="+mn-ea"/>
                <a:cs typeface="+mn-cs"/>
                <a:hlinkClick r:id="rId5"/>
              </a:rPr>
              <a:t>LfS</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hlinkClick r:id="rId5"/>
              </a:rPr>
              <a:t> Action Plan 2030</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12" name="Picture 11">
            <a:extLst>
              <a:ext uri="{FF2B5EF4-FFF2-40B4-BE49-F238E27FC236}">
                <a16:creationId xmlns:a16="http://schemas.microsoft.com/office/drawing/2014/main" id="{DC299372-C072-68CF-7824-E731DE009AF9}"/>
              </a:ext>
            </a:extLst>
          </p:cNvPr>
          <p:cNvPicPr>
            <a:picLocks noChangeAspect="1"/>
          </p:cNvPicPr>
          <p:nvPr/>
        </p:nvPicPr>
        <p:blipFill>
          <a:blip r:embed="rId6"/>
          <a:stretch>
            <a:fillRect/>
          </a:stretch>
        </p:blipFill>
        <p:spPr>
          <a:xfrm>
            <a:off x="198192" y="4098478"/>
            <a:ext cx="3921788" cy="1714663"/>
          </a:xfrm>
          <a:prstGeom prst="rect">
            <a:avLst/>
          </a:prstGeom>
        </p:spPr>
      </p:pic>
      <p:pic>
        <p:nvPicPr>
          <p:cNvPr id="2050" name="Picture 4">
            <a:extLst>
              <a:ext uri="{FF2B5EF4-FFF2-40B4-BE49-F238E27FC236}">
                <a16:creationId xmlns:a16="http://schemas.microsoft.com/office/drawing/2014/main" id="{2C9E81F8-D4C6-47D8-A49F-228C96B553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2139" y="3026081"/>
            <a:ext cx="1763352" cy="252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9C02-E456-2FD6-86A8-3FAE3933F5DD}"/>
              </a:ext>
            </a:extLst>
          </p:cNvPr>
          <p:cNvSpPr>
            <a:spLocks noGrp="1"/>
          </p:cNvSpPr>
          <p:nvPr>
            <p:ph type="title"/>
          </p:nvPr>
        </p:nvSpPr>
        <p:spPr>
          <a:xfrm>
            <a:off x="914400" y="179417"/>
            <a:ext cx="9829800" cy="607859"/>
          </a:xfrm>
        </p:spPr>
        <p:txBody>
          <a:bodyPr>
            <a:normAutofit fontScale="90000"/>
          </a:bodyPr>
          <a:lstStyle/>
          <a:p>
            <a:pPr algn="ctr"/>
            <a:r>
              <a:rPr lang="en-GB" dirty="0" err="1">
                <a:latin typeface="+mj-lt"/>
              </a:rPr>
              <a:t>LfS</a:t>
            </a:r>
            <a:r>
              <a:rPr lang="en-GB" dirty="0">
                <a:latin typeface="+mj-lt"/>
              </a:rPr>
              <a:t> &amp; the GTCS </a:t>
            </a:r>
          </a:p>
        </p:txBody>
      </p:sp>
      <p:pic>
        <p:nvPicPr>
          <p:cNvPr id="3" name="Picture 2" descr="6,600+ Scotland Map Stock Photos, Pictures &amp; Royalty-Free ...">
            <a:extLst>
              <a:ext uri="{FF2B5EF4-FFF2-40B4-BE49-F238E27FC236}">
                <a16:creationId xmlns:a16="http://schemas.microsoft.com/office/drawing/2014/main" id="{A39CE75F-476A-C142-FDE5-7141047CF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430" y="1388041"/>
            <a:ext cx="2958885" cy="299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02D3DA-B973-ED77-0004-95AFA60AFE98}"/>
              </a:ext>
            </a:extLst>
          </p:cNvPr>
          <p:cNvSpPr txBox="1"/>
          <p:nvPr/>
        </p:nvSpPr>
        <p:spPr>
          <a:xfrm>
            <a:off x="162267" y="1388041"/>
            <a:ext cx="9420645" cy="2062103"/>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Since 2013: </a:t>
            </a:r>
            <a:r>
              <a:rPr kumimoji="0" lang="en-GB" sz="1600" b="1" i="0" u="none" strike="noStrike" kern="1200" cap="none" spc="0" normalizeH="0" baseline="0" noProof="0" dirty="0" err="1">
                <a:ln>
                  <a:noFill/>
                </a:ln>
                <a:solidFill>
                  <a:prstClr val="black"/>
                </a:solidFill>
                <a:effectLst/>
                <a:uLnTx/>
                <a:uFillTx/>
                <a:latin typeface="Aptos" panose="02110004020202020204"/>
                <a:ea typeface="+mn-ea"/>
                <a:cs typeface="+mn-cs"/>
              </a:rPr>
              <a:t>LfS</a:t>
            </a: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 in GTCS Standards for ITE, teachers’ career-long professional learning &amp; leadership</a:t>
            </a: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‘...actively support, embrace and promote the principles and practices of sustainability across all aspects. This means </a:t>
            </a: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understanding and valuing the environment, culture and heritage, developing a sense of place and belonging to the local, national and global community</a:t>
            </a: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 It also means having a </a:t>
            </a: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deep connection to the natural world and understanding the significance of the choices we make – now and in the future</a:t>
            </a: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Professional Standards for teachers (GTCS, 2021, p.3)</a:t>
            </a:r>
          </a:p>
        </p:txBody>
      </p:sp>
      <p:sp>
        <p:nvSpPr>
          <p:cNvPr id="9" name="TextBox 8">
            <a:extLst>
              <a:ext uri="{FF2B5EF4-FFF2-40B4-BE49-F238E27FC236}">
                <a16:creationId xmlns:a16="http://schemas.microsoft.com/office/drawing/2014/main" id="{7C2B48AF-EA85-6274-25B9-35159647E146}"/>
              </a:ext>
            </a:extLst>
          </p:cNvPr>
          <p:cNvSpPr txBox="1"/>
          <p:nvPr/>
        </p:nvSpPr>
        <p:spPr>
          <a:xfrm>
            <a:off x="162267" y="3635750"/>
            <a:ext cx="9420645" cy="2062103"/>
          </a:xfrm>
          <a:prstGeom prst="rect">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All Learners Matter’ – National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Issues of climate change and global warming were at the heart of many of the discussions we heard. The environment that children and young people will inherit is clearly of major and pressing concern. We heard a great deal of passion from the children and young people we spoke to about saving the planet, climate change, and upholding their rights. We also heard fears and anxieties, from them, about living in a world that is dramatically changing and evolving.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(Campbell &amp; Harris, 2023, pp.21–22)</a:t>
            </a:r>
          </a:p>
        </p:txBody>
      </p:sp>
    </p:spTree>
    <p:extLst>
      <p:ext uri="{BB962C8B-B14F-4D97-AF65-F5344CB8AC3E}">
        <p14:creationId xmlns:p14="http://schemas.microsoft.com/office/powerpoint/2010/main" val="328052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FCEB2-AAB3-BBD0-B54A-3AA7BEEAE9B1}"/>
            </a:ext>
          </a:extLst>
        </p:cNvPr>
        <p:cNvGrpSpPr/>
        <p:nvPr/>
      </p:nvGrpSpPr>
      <p:grpSpPr>
        <a:xfrm>
          <a:off x="0" y="0"/>
          <a:ext cx="0" cy="0"/>
          <a:chOff x="0" y="0"/>
          <a:chExt cx="0" cy="0"/>
        </a:xfrm>
      </p:grpSpPr>
      <p:sp>
        <p:nvSpPr>
          <p:cNvPr id="15" name="Freeform 14">
            <a:extLst>
              <a:ext uri="{FF2B5EF4-FFF2-40B4-BE49-F238E27FC236}">
                <a16:creationId xmlns:a16="http://schemas.microsoft.com/office/drawing/2014/main" id="{7C3B938F-88A8-4135-CB70-D72374D4C1CE}"/>
              </a:ext>
            </a:extLst>
          </p:cNvPr>
          <p:cNvSpPr/>
          <p:nvPr/>
        </p:nvSpPr>
        <p:spPr>
          <a:xfrm rot="10800000">
            <a:off x="0" y="0"/>
            <a:ext cx="7641021" cy="1211021"/>
          </a:xfrm>
          <a:custGeom>
            <a:avLst/>
            <a:gdLst>
              <a:gd name="csX0" fmla="*/ 0 w 6972604"/>
              <a:gd name="csY0" fmla="*/ 0 h 386824"/>
              <a:gd name="csX1" fmla="*/ 6779192 w 6972604"/>
              <a:gd name="csY1" fmla="*/ 0 h 386824"/>
              <a:gd name="csX2" fmla="*/ 6972604 w 6972604"/>
              <a:gd name="csY2" fmla="*/ 193412 h 386824"/>
              <a:gd name="csX3" fmla="*/ 6779192 w 6972604"/>
              <a:gd name="csY3" fmla="*/ 386824 h 386824"/>
              <a:gd name="csX4" fmla="*/ 0 w 6972604"/>
              <a:gd name="csY4" fmla="*/ 386824 h 386824"/>
              <a:gd name="csX5" fmla="*/ 0 w 6972604"/>
              <a:gd name="csY5" fmla="*/ 0 h 386824"/>
            </a:gdLst>
            <a:ahLst/>
            <a:cxnLst>
              <a:cxn ang="0">
                <a:pos x="csX0" y="csY0"/>
              </a:cxn>
              <a:cxn ang="0">
                <a:pos x="csX1" y="csY1"/>
              </a:cxn>
              <a:cxn ang="0">
                <a:pos x="csX2" y="csY2"/>
              </a:cxn>
              <a:cxn ang="0">
                <a:pos x="csX3" y="csY3"/>
              </a:cxn>
              <a:cxn ang="0">
                <a:pos x="csX4" y="csY4"/>
              </a:cxn>
              <a:cxn ang="0">
                <a:pos x="csX5" y="csY5"/>
              </a:cxn>
            </a:cxnLst>
            <a:rect l="l" t="t" r="r" b="b"/>
            <a:pathLst>
              <a:path w="6972604" h="386824">
                <a:moveTo>
                  <a:pt x="6972604" y="386823"/>
                </a:moveTo>
                <a:lnTo>
                  <a:pt x="193412" y="386823"/>
                </a:lnTo>
                <a:lnTo>
                  <a:pt x="0" y="193412"/>
                </a:lnTo>
                <a:lnTo>
                  <a:pt x="193412" y="1"/>
                </a:lnTo>
                <a:lnTo>
                  <a:pt x="6972604" y="1"/>
                </a:lnTo>
                <a:lnTo>
                  <a:pt x="6972604" y="386823"/>
                </a:lnTo>
                <a:close/>
              </a:path>
            </a:pathLst>
          </a:custGeom>
          <a:solidFill>
            <a:schemeClr val="accent6"/>
          </a:solidFill>
          <a:ln>
            <a:solidFill>
              <a:schemeClr val="bg1">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7285" tIns="57151" rIns="106680" bIns="57151" numCol="1" spcCol="1270" anchor="ctr"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A14676E4-05DB-9536-EF70-2931F40A1857}"/>
              </a:ext>
            </a:extLst>
          </p:cNvPr>
          <p:cNvSpPr txBox="1"/>
          <p:nvPr/>
        </p:nvSpPr>
        <p:spPr>
          <a:xfrm>
            <a:off x="363983" y="331672"/>
            <a:ext cx="82577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National Survey of </a:t>
            </a:r>
            <a:r>
              <a:rPr kumimoji="0" lang="en-US" sz="3200" b="1" i="0" u="none" strike="noStrike" kern="1200" cap="none" spc="0" normalizeH="0" baseline="0" noProof="0" dirty="0" err="1">
                <a:ln>
                  <a:noFill/>
                </a:ln>
                <a:solidFill>
                  <a:prstClr val="white"/>
                </a:solidFill>
                <a:effectLst/>
                <a:uLnTx/>
                <a:uFillTx/>
                <a:latin typeface="Aptos" panose="02110004020202020204"/>
                <a:ea typeface="+mn-ea"/>
                <a:cs typeface="+mn-cs"/>
              </a:rPr>
              <a:t>LfS</a:t>
            </a: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 in Scotland</a:t>
            </a:r>
          </a:p>
        </p:txBody>
      </p:sp>
      <p:cxnSp>
        <p:nvCxnSpPr>
          <p:cNvPr id="7" name="Straight Connector 6">
            <a:extLst>
              <a:ext uri="{FF2B5EF4-FFF2-40B4-BE49-F238E27FC236}">
                <a16:creationId xmlns:a16="http://schemas.microsoft.com/office/drawing/2014/main" id="{D9FEEB72-3385-0FF3-3F53-53C44B8D741A}"/>
              </a:ext>
            </a:extLst>
          </p:cNvPr>
          <p:cNvCxnSpPr>
            <a:cxnSpLocks/>
          </p:cNvCxnSpPr>
          <p:nvPr/>
        </p:nvCxnSpPr>
        <p:spPr>
          <a:xfrm>
            <a:off x="0" y="1206646"/>
            <a:ext cx="7418362" cy="0"/>
          </a:xfrm>
          <a:prstGeom prst="line">
            <a:avLst/>
          </a:prstGeom>
          <a:ln w="44450">
            <a:solidFill>
              <a:srgbClr val="FFC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44590CD-E260-90E7-450D-8B5F67718AD9}"/>
              </a:ext>
            </a:extLst>
          </p:cNvPr>
          <p:cNvSpPr txBox="1"/>
          <p:nvPr/>
        </p:nvSpPr>
        <p:spPr>
          <a:xfrm>
            <a:off x="363983" y="1518904"/>
            <a:ext cx="7746745" cy="3934923"/>
          </a:xfrm>
          <a:prstGeom prst="rect">
            <a:avLst/>
          </a:prstGeom>
          <a:noFill/>
          <a:ln>
            <a:solidFill>
              <a:schemeClr val="accent6"/>
            </a:solidFill>
          </a:ln>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Two key findings which are of significance to this conversation:</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Celebrate the value of </a:t>
            </a:r>
            <a:r>
              <a:rPr kumimoji="0" lang="en-GB" sz="1800" b="1" i="0"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LfS</a:t>
            </a:r>
            <a:r>
              <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a:t>
            </a: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Teachers in </a:t>
            </a:r>
            <a:r>
              <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Scotland view </a:t>
            </a:r>
            <a:r>
              <a:rPr kumimoji="0" lang="en-GB" sz="1800" b="1" i="0"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LfS</a:t>
            </a:r>
            <a:r>
              <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as integral to their professional role</a:t>
            </a: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regardless of whether they have formally engaged in </a:t>
            </a:r>
            <a:r>
              <a:rPr kumimoji="0" lang="en-GB" sz="1800" b="0" i="0"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LfS</a:t>
            </a: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education or training. This suggests that embedding </a:t>
            </a:r>
            <a:r>
              <a:rPr kumimoji="0" lang="en-GB" sz="1800" b="0" i="0"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LfS</a:t>
            </a: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within the GTCS professional standards is now visibly shaping teachers' practices, reinforcing that </a:t>
            </a:r>
            <a:r>
              <a:rPr kumimoji="0" lang="en-GB" sz="1800" b="1" i="0"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LfS</a:t>
            </a:r>
            <a:r>
              <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is part of what it means to be a teacher in Scotland.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Strengthen role of ITE: </a:t>
            </a: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Findings illustrate the </a:t>
            </a:r>
            <a:r>
              <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critical role ITE plays in preparing teachers to embed </a:t>
            </a:r>
            <a:r>
              <a:rPr kumimoji="0" lang="en-GB" sz="1800" b="1" i="0"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LfS</a:t>
            </a:r>
            <a:r>
              <a:rPr kumimoji="0" lang="en-GB" sz="1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a:t>
            </a: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from the outset of their careers. This focus should be retained and strengthened, including through the National Framework for </a:t>
            </a:r>
            <a:r>
              <a:rPr kumimoji="0" lang="en-GB" sz="1800" b="0" i="0" u="none" strike="noStrike" kern="100" cap="none" spc="0" normalizeH="0" baseline="0" noProof="0" dirty="0" err="1">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LfS</a:t>
            </a:r>
            <a:r>
              <a:rPr kumimoji="0" lang="en-GB"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in ITE.</a:t>
            </a:r>
          </a:p>
        </p:txBody>
      </p:sp>
      <p:pic>
        <p:nvPicPr>
          <p:cNvPr id="8" name="Picture 7">
            <a:extLst>
              <a:ext uri="{FF2B5EF4-FFF2-40B4-BE49-F238E27FC236}">
                <a16:creationId xmlns:a16="http://schemas.microsoft.com/office/drawing/2014/main" id="{AE58C48D-DAFA-78FA-D7A2-9827A048011D}"/>
              </a:ext>
            </a:extLst>
          </p:cNvPr>
          <p:cNvPicPr>
            <a:picLocks noChangeAspect="1"/>
          </p:cNvPicPr>
          <p:nvPr/>
        </p:nvPicPr>
        <p:blipFill>
          <a:blip r:embed="rId3"/>
          <a:stretch>
            <a:fillRect/>
          </a:stretch>
        </p:blipFill>
        <p:spPr>
          <a:xfrm>
            <a:off x="8488007" y="3801355"/>
            <a:ext cx="1812132" cy="2606685"/>
          </a:xfrm>
          <a:prstGeom prst="rect">
            <a:avLst/>
          </a:prstGeom>
          <a:ln>
            <a:solidFill>
              <a:schemeClr val="tx1"/>
            </a:solidFill>
          </a:ln>
        </p:spPr>
      </p:pic>
      <p:sp>
        <p:nvSpPr>
          <p:cNvPr id="2" name="TextBox 1">
            <a:extLst>
              <a:ext uri="{FF2B5EF4-FFF2-40B4-BE49-F238E27FC236}">
                <a16:creationId xmlns:a16="http://schemas.microsoft.com/office/drawing/2014/main" id="{1786A460-2608-BA7C-12D5-2CB6EAA77588}"/>
              </a:ext>
            </a:extLst>
          </p:cNvPr>
          <p:cNvSpPr txBox="1"/>
          <p:nvPr/>
        </p:nvSpPr>
        <p:spPr>
          <a:xfrm>
            <a:off x="437556" y="5761709"/>
            <a:ext cx="7673172" cy="646331"/>
          </a:xfrm>
          <a:prstGeom prst="rect">
            <a:avLst/>
          </a:prstGeom>
          <a:noFill/>
          <a:ln>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Access the National Framework &amp; the Survey report here</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hlinkClick r:id="rId4"/>
              </a:rPr>
              <a:t>https://www.scde.ac.uk/learning-for-sustainability-in-ite</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4" name="Picture 3">
            <a:extLst>
              <a:ext uri="{FF2B5EF4-FFF2-40B4-BE49-F238E27FC236}">
                <a16:creationId xmlns:a16="http://schemas.microsoft.com/office/drawing/2014/main" id="{959611E4-5A02-2D56-B3D6-09C07765E786}"/>
              </a:ext>
            </a:extLst>
          </p:cNvPr>
          <p:cNvPicPr>
            <a:picLocks noChangeAspect="1"/>
          </p:cNvPicPr>
          <p:nvPr/>
        </p:nvPicPr>
        <p:blipFill>
          <a:blip r:embed="rId5"/>
          <a:stretch>
            <a:fillRect/>
          </a:stretch>
        </p:blipFill>
        <p:spPr>
          <a:xfrm>
            <a:off x="9764110" y="160981"/>
            <a:ext cx="2315293" cy="3358719"/>
          </a:xfrm>
          <a:prstGeom prst="rect">
            <a:avLst/>
          </a:prstGeom>
        </p:spPr>
      </p:pic>
    </p:spTree>
    <p:extLst>
      <p:ext uri="{BB962C8B-B14F-4D97-AF65-F5344CB8AC3E}">
        <p14:creationId xmlns:p14="http://schemas.microsoft.com/office/powerpoint/2010/main" val="3338794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850</Words>
  <Application>Microsoft Office PowerPoint</Application>
  <PresentationFormat>Widescreen</PresentationFormat>
  <Paragraphs>84</Paragraphs>
  <Slides>14</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Aptos</vt:lpstr>
      <vt:lpstr>Aptos Display</vt:lpstr>
      <vt:lpstr>Arial</vt:lpstr>
      <vt:lpstr>Calibri</vt:lpstr>
      <vt:lpstr>Calibri Light</vt:lpstr>
      <vt:lpstr>FS Maja</vt:lpstr>
      <vt:lpstr>Symbol</vt:lpstr>
      <vt:lpstr>Office Theme</vt:lpstr>
      <vt:lpstr>1_Office Theme</vt:lpstr>
      <vt:lpstr>PowerPoint Presentation</vt:lpstr>
      <vt:lpstr>Welcome</vt:lpstr>
      <vt:lpstr>PowerPoint Presentation</vt:lpstr>
      <vt:lpstr>Introduction and Aims  Cecilia Mañosa Nyblon Learning for Sustainability Scotland </vt:lpstr>
      <vt:lpstr>PowerPoint Presentation</vt:lpstr>
      <vt:lpstr>Setting the scene  Professor Lizzie Rushton University of Stirling </vt:lpstr>
      <vt:lpstr>Context of LfS in Scotland</vt:lpstr>
      <vt:lpstr>LfS &amp; the GTCS </vt:lpstr>
      <vt:lpstr>PowerPoint Presentation</vt:lpstr>
      <vt:lpstr>Group conversations  Kirsten Leask Learning for Sustainability Scotland </vt:lpstr>
      <vt:lpstr>PowerPoint Presentation</vt:lpstr>
      <vt:lpstr>Group feedback  Professor Lizzie Rushton University of Stirling </vt:lpstr>
      <vt:lpstr>Next steps  Cecilia Mañosa Nyblon Learning for Sustainability Scotland </vt:lpstr>
      <vt:lpstr>Join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ytaoihfe</dc:title>
  <dc:creator>Kirsten Leask</dc:creator>
  <cp:lastModifiedBy>Kirsten Leask</cp:lastModifiedBy>
  <cp:revision>67</cp:revision>
  <dcterms:created xsi:type="dcterms:W3CDTF">2025-05-30T06:14:48Z</dcterms:created>
  <dcterms:modified xsi:type="dcterms:W3CDTF">2026-03-04T10:43:07Z</dcterms:modified>
</cp:coreProperties>
</file>